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Lst>
  <p:notesMasterIdLst>
    <p:notesMasterId r:id="rId22"/>
  </p:notesMasterIdLst>
  <p:sldIdLst>
    <p:sldId id="292" r:id="rId3"/>
    <p:sldId id="284" r:id="rId4"/>
    <p:sldId id="293" r:id="rId5"/>
    <p:sldId id="1416" r:id="rId6"/>
    <p:sldId id="294" r:id="rId7"/>
    <p:sldId id="295" r:id="rId8"/>
    <p:sldId id="296" r:id="rId9"/>
    <p:sldId id="597" r:id="rId10"/>
    <p:sldId id="609" r:id="rId11"/>
    <p:sldId id="297" r:id="rId12"/>
    <p:sldId id="617" r:id="rId13"/>
    <p:sldId id="610" r:id="rId14"/>
    <p:sldId id="611" r:id="rId15"/>
    <p:sldId id="612" r:id="rId16"/>
    <p:sldId id="613" r:id="rId17"/>
    <p:sldId id="614" r:id="rId18"/>
    <p:sldId id="615" r:id="rId19"/>
    <p:sldId id="616" r:id="rId20"/>
    <p:sldId id="257" r:id="rId21"/>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p15:clr>
            <a:srgbClr val="A4A3A4"/>
          </p15:clr>
        </p15:guide>
        <p15:guide id="2" pos="38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howGuides="1">
      <p:cViewPr>
        <p:scale>
          <a:sx n="100" d="100"/>
          <a:sy n="100" d="100"/>
        </p:scale>
        <p:origin x="1024" y="760"/>
      </p:cViewPr>
      <p:guideLst>
        <p:guide orient="horz" pos="2199"/>
        <p:guide pos="3855"/>
      </p:guideLst>
    </p:cSldViewPr>
  </p:slideViewPr>
  <p:outlineViewPr>
    <p:cViewPr>
      <p:scale>
        <a:sx n="33" d="100"/>
        <a:sy n="33" d="100"/>
      </p:scale>
      <p:origin x="0" y="-9870"/>
    </p:cViewPr>
  </p:outlineViewPr>
  <p:notesTextViewPr>
    <p:cViewPr>
      <p:scale>
        <a:sx n="1" d="1"/>
        <a:sy n="1" d="1"/>
      </p:scale>
      <p:origin x="0" y="0"/>
    </p:cViewPr>
  </p:notesTextViewPr>
  <p:sorterViewPr>
    <p:cViewPr>
      <p:scale>
        <a:sx n="100" d="100"/>
        <a:sy n="100" d="100"/>
      </p:scale>
      <p:origin x="0" y="-552"/>
    </p:cViewPr>
  </p:sorter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04/11/2018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20725"/>
            <a:ext cx="6442075"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E17E21-3F33-4236-AFDB-F2632706A9BF}" type="slidenum">
              <a:rPr lang="en-GB" smtClean="0"/>
              <a:pPr/>
              <a:t>8</a:t>
            </a:fld>
            <a:endParaRPr lang="en-GB" dirty="0"/>
          </a:p>
        </p:txBody>
      </p:sp>
    </p:spTree>
    <p:extLst>
      <p:ext uri="{BB962C8B-B14F-4D97-AF65-F5344CB8AC3E}">
        <p14:creationId xmlns:p14="http://schemas.microsoft.com/office/powerpoint/2010/main" val="17550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20725"/>
            <a:ext cx="6442075" cy="360045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17E21-3F33-4236-AFDB-F2632706A9BF}" type="slidenum">
              <a:rPr kumimoji="0" lang="en-GB" sz="1100" b="0" i="0" u="none" strike="noStrike" kern="1200" cap="none" spc="0" normalizeH="0" baseline="0" noProof="0" smtClean="0">
                <a:ln>
                  <a:noFill/>
                </a:ln>
                <a:solidFill>
                  <a:srgbClr val="6D6E71"/>
                </a:solidFill>
                <a:effectLst/>
                <a:uLnTx/>
                <a:uFillTx/>
                <a:latin typeface="Rubrik Regular"/>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srgbClr val="6D6E71"/>
              </a:solidFill>
              <a:effectLst/>
              <a:uLnTx/>
              <a:uFillTx/>
              <a:latin typeface="Rubrik Regular"/>
              <a:ea typeface="+mn-ea"/>
              <a:cs typeface="Arial" pitchFamily="34" charset="0"/>
            </a:endParaRPr>
          </a:p>
        </p:txBody>
      </p:sp>
    </p:spTree>
    <p:extLst>
      <p:ext uri="{BB962C8B-B14F-4D97-AF65-F5344CB8AC3E}">
        <p14:creationId xmlns:p14="http://schemas.microsoft.com/office/powerpoint/2010/main" val="7664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C50299-5D49-4341-93C4-E56654763289}" type="slidenum">
              <a:rPr lang="en-GB" smtClean="0"/>
              <a:t>18</a:t>
            </a:fld>
            <a:endParaRPr lang="en-GB"/>
          </a:p>
        </p:txBody>
      </p:sp>
    </p:spTree>
    <p:extLst>
      <p:ext uri="{BB962C8B-B14F-4D97-AF65-F5344CB8AC3E}">
        <p14:creationId xmlns:p14="http://schemas.microsoft.com/office/powerpoint/2010/main" val="278501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8000" y="2368800"/>
            <a:ext cx="3124206" cy="1731268"/>
          </a:xfrm>
          <a:prstGeom prst="rect">
            <a:avLst/>
          </a:prstGeom>
        </p:spPr>
      </p:pic>
    </p:spTree>
    <p:extLst>
      <p:ext uri="{BB962C8B-B14F-4D97-AF65-F5344CB8AC3E}">
        <p14:creationId xmlns:p14="http://schemas.microsoft.com/office/powerpoint/2010/main" val="369572881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185571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148661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6480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3000"/>
              </a:spcAft>
              <a:defRPr sz="2400" b="0" i="0" baseline="0">
                <a:latin typeface="+mn-lt"/>
              </a:defRPr>
            </a:lvl1pPr>
            <a:lvl2pPr marL="180000" indent="-180000">
              <a:spcAft>
                <a:spcPts val="0"/>
              </a:spcAft>
              <a:buFont typeface="Arial" panose="020B0604020202020204" pitchFamily="34" charset="0"/>
              <a:buChar char="•"/>
              <a:defRPr sz="2400" baseline="0"/>
            </a:lvl2pPr>
            <a:lvl3pPr>
              <a:defRPr sz="2400" baseline="0"/>
            </a:lvl3pPr>
            <a:lvl4pPr>
              <a:defRPr sz="2400" baseline="0"/>
            </a:lvl4pPr>
            <a:lvl5pPr>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16356" y="6152400"/>
            <a:ext cx="780290" cy="432817"/>
          </a:xfrm>
          <a:prstGeom prst="rect">
            <a:avLst/>
          </a:prstGeom>
        </p:spPr>
      </p:pic>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 British Telecommunications plc 2017</a:t>
            </a:r>
          </a:p>
        </p:txBody>
      </p:sp>
    </p:spTree>
    <p:extLst>
      <p:ext uri="{BB962C8B-B14F-4D97-AF65-F5344CB8AC3E}">
        <p14:creationId xmlns:p14="http://schemas.microsoft.com/office/powerpoint/2010/main" val="3028959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3000"/>
              </a:spcAft>
              <a:defRPr sz="2400" b="0" i="0" baseline="0">
                <a:latin typeface="+mn-lt"/>
              </a:defRPr>
            </a:lvl1pPr>
            <a:lvl2pPr marL="180000" indent="-180000">
              <a:spcAft>
                <a:spcPts val="0"/>
              </a:spcAft>
              <a:buFont typeface="Arial" panose="020B0604020202020204" pitchFamily="34" charset="0"/>
              <a:buChar char="•"/>
              <a:defRPr sz="2400" baseline="0"/>
            </a:lvl2pPr>
            <a:lvl3pPr>
              <a:defRPr sz="2400" baseline="0"/>
            </a:lvl3pPr>
            <a:lvl4pPr>
              <a:defRPr sz="2400" baseline="0"/>
            </a:lvl4pPr>
            <a:lvl5pPr>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3000"/>
              </a:spcAft>
              <a:defRPr sz="2400" b="0" i="0" baseline="0">
                <a:latin typeface="+mn-lt"/>
              </a:defRPr>
            </a:lvl1pPr>
            <a:lvl2pPr marL="180000" indent="-180000">
              <a:spcAft>
                <a:spcPts val="0"/>
              </a:spcAft>
              <a:buFont typeface="Arial" panose="020B0604020202020204" pitchFamily="34" charset="0"/>
              <a:buChar char="•"/>
              <a:defRPr sz="2400" baseline="0"/>
            </a:lvl2pPr>
            <a:lvl3pPr>
              <a:defRPr sz="2400" baseline="0"/>
            </a:lvl3pPr>
            <a:lvl4pPr>
              <a:defRPr sz="2400" baseline="0"/>
            </a:lvl4pPr>
            <a:lvl5pPr>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3000"/>
              </a:spcAft>
              <a:defRPr sz="2400" b="0" i="0" baseline="0">
                <a:latin typeface="+mn-lt"/>
              </a:defRPr>
            </a:lvl1pPr>
            <a:lvl2pPr marL="180000" indent="-180000">
              <a:spcAft>
                <a:spcPts val="0"/>
              </a:spcAft>
              <a:buFont typeface="Arial" panose="020B0604020202020204" pitchFamily="34" charset="0"/>
              <a:buChar char="•"/>
              <a:defRPr sz="2400" baseline="0"/>
            </a:lvl2pPr>
            <a:lvl3pPr>
              <a:defRPr sz="2400" baseline="0"/>
            </a:lvl3pPr>
            <a:lvl4pPr>
              <a:defRPr sz="2400" baseline="0"/>
            </a:lvl4pPr>
            <a:lvl5pPr>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576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576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4000" y="432000"/>
            <a:ext cx="1007999" cy="559123"/>
          </a:xfrm>
          <a:prstGeom prst="rect">
            <a:avLst/>
          </a:prstGeom>
        </p:spPr>
      </p:pic>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3095303521"/>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7128000" y="6228581"/>
            <a:ext cx="3600000" cy="287267"/>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128000" y="6228581"/>
            <a:ext cx="3600000" cy="287267"/>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16356" y="6152400"/>
            <a:ext cx="780290" cy="432817"/>
          </a:xfrm>
          <a:prstGeom prst="rect">
            <a:avLst/>
          </a:prstGeom>
        </p:spPr>
      </p:pic>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 British Telecommunications plc 2017</a:t>
            </a:r>
          </a:p>
        </p:txBody>
      </p:sp>
    </p:spTree>
    <p:extLst>
      <p:ext uri="{BB962C8B-B14F-4D97-AF65-F5344CB8AC3E}">
        <p14:creationId xmlns:p14="http://schemas.microsoft.com/office/powerpoint/2010/main" val="3780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576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576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4000" y="432000"/>
            <a:ext cx="1007999" cy="559123"/>
          </a:xfrm>
          <a:prstGeom prst="rect">
            <a:avLst/>
          </a:prstGeom>
        </p:spPr>
      </p:pic>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288089411"/>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2" name="Title 1"/>
          <p:cNvSpPr>
            <a:spLocks noGrp="1"/>
          </p:cNvSpPr>
          <p:nvPr>
            <p:ph type="ctrTitle" hasCustomPrompt="1"/>
          </p:nvPr>
        </p:nvSpPr>
        <p:spPr>
          <a:xfrm>
            <a:off x="291119" y="258423"/>
            <a:ext cx="9691827" cy="862035"/>
          </a:xfrm>
        </p:spPr>
        <p:txBody>
          <a:bodyPr>
            <a:noAutofit/>
          </a:bodyPr>
          <a:lstStyle>
            <a:lvl1pPr>
              <a:defRPr sz="6915" b="0">
                <a:solidFill>
                  <a:schemeClr val="accent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91118" y="1097307"/>
            <a:ext cx="9691827" cy="1436727"/>
          </a:xfrm>
        </p:spPr>
        <p:txBody>
          <a:bodyPr>
            <a:noAutofit/>
          </a:bodyPr>
          <a:lstStyle>
            <a:lvl1pPr marL="0" indent="0" algn="l">
              <a:lnSpc>
                <a:spcPct val="75000"/>
              </a:lnSpc>
              <a:buNone/>
              <a:defRPr lang="en-GB" sz="6915" b="0" kern="1200" dirty="0">
                <a:solidFill>
                  <a:schemeClr val="bg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a:xfrm>
            <a:off x="291117" y="2492378"/>
            <a:ext cx="2455196" cy="419967"/>
          </a:xfrm>
          <a:prstGeom prst="rect">
            <a:avLst/>
          </a:prstGeom>
        </p:spPr>
        <p:txBody>
          <a:bodyPr>
            <a:noAutofit/>
          </a:bodyPr>
          <a:lstStyle>
            <a:lvl1pPr algn="l">
              <a:defRPr lang="en-GB" sz="3192" kern="1200" smtClean="0">
                <a:solidFill>
                  <a:schemeClr val="bg1"/>
                </a:solidFill>
                <a:latin typeface="EE Nobblee Light" pitchFamily="2" charset="0"/>
                <a:ea typeface="+mj-ea"/>
                <a:cs typeface="+mj-cs"/>
              </a:defRPr>
            </a:lvl1pPr>
          </a:lstStyle>
          <a:p>
            <a:r>
              <a:rPr lang="en-US"/>
              <a:t>Christopher Wilson Principal Designer EE</a:t>
            </a:r>
            <a:endParaRPr lang="en-GB" dirty="0"/>
          </a:p>
        </p:txBody>
      </p:sp>
      <p:sp>
        <p:nvSpPr>
          <p:cNvPr id="9" name="Freeform 5"/>
          <p:cNvSpPr>
            <a:spLocks noChangeAspect="1" noEditPoints="1"/>
          </p:cNvSpPr>
          <p:nvPr/>
        </p:nvSpPr>
        <p:spPr bwMode="auto">
          <a:xfrm>
            <a:off x="11063903" y="349628"/>
            <a:ext cx="878354" cy="137888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accent2"/>
          </a:solidFill>
          <a:ln>
            <a:noFill/>
          </a:ln>
        </p:spPr>
        <p:txBody>
          <a:bodyPr vert="horz" wrap="square" lIns="121610" tIns="60805" rIns="121610" bIns="60805" numCol="1" anchor="t" anchorCtr="0" compatLnSpc="1">
            <a:prstTxWarp prst="textNoShape">
              <a:avLst/>
            </a:prstTxWarp>
          </a:bodyPr>
          <a:lstStyle/>
          <a:p>
            <a:endParaRPr lang="en-GB" sz="2394" dirty="0"/>
          </a:p>
        </p:txBody>
      </p:sp>
      <p:sp>
        <p:nvSpPr>
          <p:cNvPr id="10" name="Freeform 5"/>
          <p:cNvSpPr>
            <a:spLocks noChangeAspect="1" noEditPoints="1"/>
          </p:cNvSpPr>
          <p:nvPr userDrawn="1"/>
        </p:nvSpPr>
        <p:spPr bwMode="auto">
          <a:xfrm>
            <a:off x="11063903" y="349628"/>
            <a:ext cx="878354" cy="137888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accent2"/>
          </a:solidFill>
          <a:ln>
            <a:noFill/>
          </a:ln>
        </p:spPr>
        <p:txBody>
          <a:bodyPr vert="horz" wrap="square" lIns="121610" tIns="60805" rIns="121610" bIns="60805" numCol="1" anchor="t" anchorCtr="0" compatLnSpc="1">
            <a:prstTxWarp prst="textNoShape">
              <a:avLst/>
            </a:prstTxWarp>
          </a:bodyPr>
          <a:lstStyle/>
          <a:p>
            <a:endParaRPr lang="en-GB" sz="2394" dirty="0"/>
          </a:p>
        </p:txBody>
      </p:sp>
    </p:spTree>
    <p:extLst>
      <p:ext uri="{BB962C8B-B14F-4D97-AF65-F5344CB8AC3E}">
        <p14:creationId xmlns:p14="http://schemas.microsoft.com/office/powerpoint/2010/main" val="28315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 Function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2" name="Title 1"/>
          <p:cNvSpPr>
            <a:spLocks noGrp="1"/>
          </p:cNvSpPr>
          <p:nvPr>
            <p:ph type="ctrTitle" hasCustomPrompt="1"/>
          </p:nvPr>
        </p:nvSpPr>
        <p:spPr>
          <a:xfrm>
            <a:off x="291119" y="258423"/>
            <a:ext cx="9691827" cy="862035"/>
          </a:xfrm>
        </p:spPr>
        <p:txBody>
          <a:bodyPr>
            <a:noAutofit/>
          </a:bodyPr>
          <a:lstStyle>
            <a:lvl1pPr>
              <a:defRPr sz="6915" b="0">
                <a:solidFill>
                  <a:schemeClr val="tx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91118" y="1097307"/>
            <a:ext cx="9691827" cy="1436727"/>
          </a:xfrm>
        </p:spPr>
        <p:txBody>
          <a:bodyPr>
            <a:noAutofit/>
          </a:bodyPr>
          <a:lstStyle>
            <a:lvl1pPr marL="0" indent="0" algn="l">
              <a:lnSpc>
                <a:spcPct val="75000"/>
              </a:lnSpc>
              <a:buNone/>
              <a:defRPr lang="en-GB" sz="6915" b="0" kern="1200" dirty="0">
                <a:solidFill>
                  <a:schemeClr val="tx2"/>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a:xfrm>
            <a:off x="291117" y="2492378"/>
            <a:ext cx="2455196" cy="419967"/>
          </a:xfrm>
          <a:prstGeom prst="rect">
            <a:avLst/>
          </a:prstGeom>
        </p:spPr>
        <p:txBody>
          <a:bodyPr>
            <a:noAutofit/>
          </a:bodyPr>
          <a:lstStyle>
            <a:lvl1pPr algn="l">
              <a:defRPr lang="en-GB" sz="3192" kern="1200" smtClean="0">
                <a:solidFill>
                  <a:schemeClr val="tx2"/>
                </a:solidFill>
                <a:latin typeface="EE Nobblee Light" pitchFamily="2" charset="0"/>
                <a:ea typeface="+mj-ea"/>
                <a:cs typeface="+mj-cs"/>
              </a:defRPr>
            </a:lvl1pPr>
          </a:lstStyle>
          <a:p>
            <a:r>
              <a:rPr lang="en-US"/>
              <a:t>Christopher Wilson Principal Designer EE</a:t>
            </a:r>
            <a:endParaRPr lang="en-GB" dirty="0"/>
          </a:p>
        </p:txBody>
      </p:sp>
      <p:sp>
        <p:nvSpPr>
          <p:cNvPr id="9" name="Freeform 5"/>
          <p:cNvSpPr>
            <a:spLocks noChangeAspect="1" noEditPoints="1"/>
          </p:cNvSpPr>
          <p:nvPr/>
        </p:nvSpPr>
        <p:spPr bwMode="auto">
          <a:xfrm>
            <a:off x="11063903" y="349628"/>
            <a:ext cx="878354" cy="137888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tx2"/>
          </a:solidFill>
          <a:ln>
            <a:noFill/>
          </a:ln>
        </p:spPr>
        <p:txBody>
          <a:bodyPr vert="horz" wrap="square" lIns="121610" tIns="60805" rIns="121610" bIns="60805" numCol="1" anchor="t" anchorCtr="0" compatLnSpc="1">
            <a:prstTxWarp prst="textNoShape">
              <a:avLst/>
            </a:prstTxWarp>
          </a:bodyPr>
          <a:lstStyle/>
          <a:p>
            <a:endParaRPr lang="en-GB" sz="2394" dirty="0"/>
          </a:p>
        </p:txBody>
      </p:sp>
      <p:sp>
        <p:nvSpPr>
          <p:cNvPr id="8" name="Freeform 5"/>
          <p:cNvSpPr>
            <a:spLocks noChangeAspect="1" noEditPoints="1"/>
          </p:cNvSpPr>
          <p:nvPr userDrawn="1"/>
        </p:nvSpPr>
        <p:spPr bwMode="auto">
          <a:xfrm>
            <a:off x="11063903" y="349628"/>
            <a:ext cx="878354" cy="137888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tx2"/>
          </a:solidFill>
          <a:ln>
            <a:noFill/>
          </a:ln>
        </p:spPr>
        <p:txBody>
          <a:bodyPr vert="horz" wrap="square" lIns="121610" tIns="60805" rIns="121610" bIns="60805" numCol="1" anchor="t" anchorCtr="0" compatLnSpc="1">
            <a:prstTxWarp prst="textNoShape">
              <a:avLst/>
            </a:prstTxWarp>
          </a:bodyPr>
          <a:lstStyle/>
          <a:p>
            <a:endParaRPr lang="en-GB" sz="2394" dirty="0"/>
          </a:p>
        </p:txBody>
      </p:sp>
    </p:spTree>
    <p:extLst>
      <p:ext uri="{BB962C8B-B14F-4D97-AF65-F5344CB8AC3E}">
        <p14:creationId xmlns:p14="http://schemas.microsoft.com/office/powerpoint/2010/main" val="349314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accent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bg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4"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5"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366160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 Aqua Functional">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accent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bg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10"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1"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2"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411507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 Yello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7" name="Title 1"/>
          <p:cNvSpPr>
            <a:spLocks noGrp="1"/>
          </p:cNvSpPr>
          <p:nvPr>
            <p:ph type="ctrTitle" hasCustomPrompt="1"/>
          </p:nvPr>
        </p:nvSpPr>
        <p:spPr>
          <a:xfrm>
            <a:off x="291117" y="258423"/>
            <a:ext cx="11661643" cy="862035"/>
          </a:xfrm>
        </p:spPr>
        <p:txBody>
          <a:bodyPr>
            <a:noAutofit/>
          </a:bodyPr>
          <a:lstStyle>
            <a:lvl1pPr>
              <a:defRPr sz="6915" b="0">
                <a:solidFill>
                  <a:srgbClr val="169685"/>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tx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10"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12"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13"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93873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 Yellow Functional">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1117" y="258423"/>
            <a:ext cx="11661643" cy="862035"/>
          </a:xfrm>
        </p:spPr>
        <p:txBody>
          <a:bodyPr>
            <a:noAutofit/>
          </a:bodyPr>
          <a:lstStyle>
            <a:lvl1pPr>
              <a:defRPr sz="6915" b="0">
                <a:solidFill>
                  <a:srgbClr val="169685"/>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tx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10"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12"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13"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104633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 Iv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tx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tx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8650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 Ivory Functional">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tx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tx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Tree>
    <p:extLst>
      <p:ext uri="{BB962C8B-B14F-4D97-AF65-F5344CB8AC3E}">
        <p14:creationId xmlns:p14="http://schemas.microsoft.com/office/powerpoint/2010/main" val="10365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 Gre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accent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bg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304220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 Grey Functional">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accent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i="0" kern="1200" dirty="0">
                <a:solidFill>
                  <a:schemeClr val="bg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24460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3284594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 Dark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accent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i="0" kern="1200" dirty="0">
                <a:solidFill>
                  <a:schemeClr val="bg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415834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 Light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1117" y="258423"/>
            <a:ext cx="11661643" cy="862035"/>
          </a:xfrm>
        </p:spPr>
        <p:txBody>
          <a:bodyPr>
            <a:noAutofit/>
          </a:bodyPr>
          <a:lstStyle>
            <a:lvl1pPr>
              <a:defRPr sz="6915" b="0">
                <a:solidFill>
                  <a:schemeClr val="tx2"/>
                </a:solidFill>
                <a:latin typeface="+mj-lt"/>
              </a:defRPr>
            </a:lvl1pPr>
          </a:lstStyle>
          <a:p>
            <a:r>
              <a:rPr lang="en-US" dirty="0"/>
              <a:t>MASTER TITLE STYLE</a:t>
            </a:r>
            <a:endParaRPr lang="en-GB" dirty="0"/>
          </a:p>
        </p:txBody>
      </p:sp>
      <p:sp>
        <p:nvSpPr>
          <p:cNvPr id="8" name="Subtitle 2"/>
          <p:cNvSpPr>
            <a:spLocks noGrp="1"/>
          </p:cNvSpPr>
          <p:nvPr>
            <p:ph type="subTitle" idx="1" hasCustomPrompt="1"/>
          </p:nvPr>
        </p:nvSpPr>
        <p:spPr>
          <a:xfrm>
            <a:off x="291117" y="1097307"/>
            <a:ext cx="11661643" cy="1436727"/>
          </a:xfrm>
        </p:spPr>
        <p:txBody>
          <a:bodyPr>
            <a:noAutofit/>
          </a:bodyPr>
          <a:lstStyle>
            <a:lvl1pPr marL="0" indent="0" algn="l">
              <a:lnSpc>
                <a:spcPct val="75000"/>
              </a:lnSpc>
              <a:buNone/>
              <a:defRPr lang="en-GB" sz="6915" b="0" kern="1200" dirty="0">
                <a:solidFill>
                  <a:schemeClr val="tx1"/>
                </a:solidFill>
                <a:latin typeface="EE Nobblee Light" pitchFamily="2" charset="0"/>
                <a:ea typeface="+mj-ea"/>
                <a:cs typeface="+mj-cs"/>
              </a:defRPr>
            </a:lvl1pPr>
            <a:lvl2pPr marL="608030" indent="0" algn="ctr">
              <a:buNone/>
              <a:defRPr>
                <a:solidFill>
                  <a:schemeClr val="tx1">
                    <a:tint val="75000"/>
                  </a:schemeClr>
                </a:solidFill>
              </a:defRPr>
            </a:lvl2pPr>
            <a:lvl3pPr marL="1216061" indent="0" algn="ctr">
              <a:buNone/>
              <a:defRPr>
                <a:solidFill>
                  <a:schemeClr val="tx1">
                    <a:tint val="75000"/>
                  </a:schemeClr>
                </a:solidFill>
              </a:defRPr>
            </a:lvl3pPr>
            <a:lvl4pPr marL="1824091" indent="0" algn="ctr">
              <a:buNone/>
              <a:defRPr>
                <a:solidFill>
                  <a:schemeClr val="tx1">
                    <a:tint val="75000"/>
                  </a:schemeClr>
                </a:solidFill>
              </a:defRPr>
            </a:lvl4pPr>
            <a:lvl5pPr marL="2432121" indent="0" algn="ctr">
              <a:buNone/>
              <a:defRPr>
                <a:solidFill>
                  <a:schemeClr val="tx1">
                    <a:tint val="75000"/>
                  </a:schemeClr>
                </a:solidFill>
              </a:defRPr>
            </a:lvl5pPr>
            <a:lvl6pPr marL="3040151" indent="0" algn="ctr">
              <a:buNone/>
              <a:defRPr>
                <a:solidFill>
                  <a:schemeClr val="tx1">
                    <a:tint val="75000"/>
                  </a:schemeClr>
                </a:solidFill>
              </a:defRPr>
            </a:lvl6pPr>
            <a:lvl7pPr marL="3648182" indent="0" algn="ctr">
              <a:buNone/>
              <a:defRPr>
                <a:solidFill>
                  <a:schemeClr val="tx1">
                    <a:tint val="75000"/>
                  </a:schemeClr>
                </a:solidFill>
              </a:defRPr>
            </a:lvl7pPr>
            <a:lvl8pPr marL="4256212" indent="0" algn="ctr">
              <a:buNone/>
              <a:defRPr>
                <a:solidFill>
                  <a:schemeClr val="tx1">
                    <a:tint val="75000"/>
                  </a:schemeClr>
                </a:solidFill>
              </a:defRPr>
            </a:lvl8pPr>
            <a:lvl9pPr marL="4864242" indent="0" algn="ctr">
              <a:buNone/>
              <a:defRPr>
                <a:solidFill>
                  <a:schemeClr val="tx1">
                    <a:tint val="75000"/>
                  </a:schemeClr>
                </a:solidFill>
              </a:defRPr>
            </a:lvl9pPr>
          </a:lstStyle>
          <a:p>
            <a:r>
              <a:rPr lang="en-US" dirty="0"/>
              <a:t>MASTER SUBTITLE STYLE</a:t>
            </a:r>
            <a:endParaRPr lang="en-GB" dirty="0"/>
          </a:p>
        </p:txBody>
      </p:sp>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52118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Slide Dark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sp>
        <p:nvSpPr>
          <p:cNvPr id="11" name="Title 1"/>
          <p:cNvSpPr>
            <a:spLocks noGrp="1"/>
          </p:cNvSpPr>
          <p:nvPr>
            <p:ph type="title"/>
          </p:nvPr>
        </p:nvSpPr>
        <p:spPr>
          <a:xfrm>
            <a:off x="291117" y="503542"/>
            <a:ext cx="11661643" cy="811363"/>
          </a:xfrm>
        </p:spPr>
        <p:txBody>
          <a:bodyPr/>
          <a:lstStyle>
            <a:lvl1pPr>
              <a:defRPr>
                <a:solidFill>
                  <a:schemeClr val="bg1"/>
                </a:solidFill>
              </a:defRPr>
            </a:lvl1pPr>
          </a:lstStyle>
          <a:p>
            <a:r>
              <a:rPr lang="en-US"/>
              <a:t>Click to edit Master title style</a:t>
            </a:r>
            <a:endParaRPr lang="en-GB" dirty="0"/>
          </a:p>
        </p:txBody>
      </p:sp>
      <p:cxnSp>
        <p:nvCxnSpPr>
          <p:cNvPr id="12" name="Straight Connector 11"/>
          <p:cNvCxnSpPr/>
          <p:nvPr userDrawn="1"/>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Slide Light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
        <p:nvSpPr>
          <p:cNvPr id="11" name="Title 1"/>
          <p:cNvSpPr>
            <a:spLocks noGrp="1"/>
          </p:cNvSpPr>
          <p:nvPr>
            <p:ph type="title"/>
          </p:nvPr>
        </p:nvSpPr>
        <p:spPr>
          <a:xfrm>
            <a:off x="291117" y="503542"/>
            <a:ext cx="11661643" cy="811363"/>
          </a:xfrm>
        </p:spPr>
        <p:txBody>
          <a:bodyPr/>
          <a:lstStyle>
            <a:lvl1pPr>
              <a:defRPr>
                <a:solidFill>
                  <a:schemeClr val="tx2"/>
                </a:solidFill>
              </a:defRPr>
            </a:lvl1pPr>
          </a:lstStyle>
          <a:p>
            <a:r>
              <a:rPr lang="en-US"/>
              <a:t>Click to edit Master title style</a:t>
            </a:r>
            <a:endParaRPr lang="en-GB" dirty="0"/>
          </a:p>
        </p:txBody>
      </p:sp>
      <p:cxnSp>
        <p:nvCxnSpPr>
          <p:cNvPr id="12" name="Straight Connector 11"/>
          <p:cNvCxnSpPr/>
          <p:nvPr userDrawn="1"/>
        </p:nvCxnSpPr>
        <p:spPr>
          <a:xfrm>
            <a:off x="287929" y="346777"/>
            <a:ext cx="11683954"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98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ey Message with Dark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cxnSp>
        <p:nvCxnSpPr>
          <p:cNvPr id="12" name="Straight Connector 11"/>
          <p:cNvCxnSpPr/>
          <p:nvPr userDrawn="1"/>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11"/>
          <p:cNvSpPr>
            <a:spLocks noGrp="1"/>
          </p:cNvSpPr>
          <p:nvPr>
            <p:ph type="body" sz="quarter" idx="15" hasCustomPrompt="1"/>
          </p:nvPr>
        </p:nvSpPr>
        <p:spPr>
          <a:xfrm>
            <a:off x="291117" y="445016"/>
            <a:ext cx="11661643" cy="2061150"/>
          </a:xfrm>
        </p:spPr>
        <p:txBody>
          <a:bodyPr>
            <a:normAutofit/>
          </a:bodyPr>
          <a:lstStyle>
            <a:lvl1pPr>
              <a:defRPr lang="en-GB" sz="4522" kern="1200" dirty="0">
                <a:solidFill>
                  <a:schemeClr val="bg1"/>
                </a:solidFill>
                <a:latin typeface="+mn-lt"/>
                <a:ea typeface="+mn-ea"/>
                <a:cs typeface="+mn-cs"/>
              </a:defRPr>
            </a:lvl1pPr>
          </a:lstStyle>
          <a:p>
            <a:pPr lvl="0"/>
            <a:r>
              <a:rPr lang="en-US" dirty="0"/>
              <a:t>Master text style</a:t>
            </a:r>
            <a:endParaRPr lang="en-GB" dirty="0"/>
          </a:p>
        </p:txBody>
      </p:sp>
    </p:spTree>
    <p:extLst>
      <p:ext uri="{BB962C8B-B14F-4D97-AF65-F5344CB8AC3E}">
        <p14:creationId xmlns:p14="http://schemas.microsoft.com/office/powerpoint/2010/main" val="2260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Message with Light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10"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14"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cxnSp>
        <p:nvCxnSpPr>
          <p:cNvPr id="12" name="Straight Connector 11"/>
          <p:cNvCxnSpPr/>
          <p:nvPr userDrawn="1"/>
        </p:nvCxnSpPr>
        <p:spPr>
          <a:xfrm>
            <a:off x="287929" y="346777"/>
            <a:ext cx="11683954"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5" hasCustomPrompt="1"/>
          </p:nvPr>
        </p:nvSpPr>
        <p:spPr>
          <a:xfrm>
            <a:off x="291117" y="445016"/>
            <a:ext cx="11661643" cy="2061150"/>
          </a:xfrm>
        </p:spPr>
        <p:txBody>
          <a:bodyPr>
            <a:normAutofit/>
          </a:bodyPr>
          <a:lstStyle>
            <a:lvl1pPr>
              <a:defRPr lang="en-GB" sz="4522" kern="1200" dirty="0">
                <a:solidFill>
                  <a:schemeClr val="tx2"/>
                </a:solidFill>
                <a:latin typeface="+mn-lt"/>
                <a:ea typeface="+mn-ea"/>
                <a:cs typeface="+mn-cs"/>
              </a:defRPr>
            </a:lvl1pPr>
          </a:lstStyle>
          <a:p>
            <a:pPr lvl="0"/>
            <a:r>
              <a:rPr lang="en-US" dirty="0"/>
              <a:t>Master text style</a:t>
            </a:r>
            <a:endParaRPr lang="en-GB" dirty="0"/>
          </a:p>
        </p:txBody>
      </p:sp>
    </p:spTree>
    <p:extLst>
      <p:ext uri="{BB962C8B-B14F-4D97-AF65-F5344CB8AC3E}">
        <p14:creationId xmlns:p14="http://schemas.microsoft.com/office/powerpoint/2010/main" val="214512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marL="608030" indent="-608030">
              <a:buFont typeface="+mj-lt"/>
              <a:buAutoNum type="arabicPeriod"/>
              <a:defRPr/>
            </a:lvl1pPr>
          </a:lstStyle>
          <a:p>
            <a:pPr lvl="0"/>
            <a:r>
              <a:rPr lang="en-US" dirty="0"/>
              <a:t>Master text styles</a:t>
            </a:r>
          </a:p>
        </p:txBody>
      </p:sp>
      <p:sp>
        <p:nvSpPr>
          <p:cNvPr id="7"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8"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9"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377935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tx1"/>
                </a:solidFill>
              </a:defRPr>
            </a:lvl1pPr>
          </a:lstStyle>
          <a:p>
            <a:r>
              <a:rPr lang="en-US"/>
              <a:t>Christopher Wilson Principal Designer EE</a:t>
            </a:r>
            <a:endParaRPr lang="en-GB" dirty="0"/>
          </a:p>
        </p:txBody>
      </p:sp>
      <p:sp>
        <p:nvSpPr>
          <p:cNvPr id="8"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tx1"/>
                </a:solidFill>
              </a:defRPr>
            </a:lvl1pPr>
          </a:lstStyle>
          <a:p>
            <a:endParaRPr lang="en-GB" dirty="0"/>
          </a:p>
        </p:txBody>
      </p:sp>
      <p:sp>
        <p:nvSpPr>
          <p:cNvPr id="9"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tx1"/>
                </a:solidFill>
              </a:defRPr>
            </a:lvl1p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14241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6" name="Footer Placeholder 5"/>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7" name="Slide Number Placeholder 6"/>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9" name="Content Placeholder 8"/>
          <p:cNvSpPr>
            <a:spLocks noGrp="1"/>
          </p:cNvSpPr>
          <p:nvPr>
            <p:ph sz="quarter" idx="13" hasCustomPrompt="1"/>
          </p:nvPr>
        </p:nvSpPr>
        <p:spPr>
          <a:xfrm>
            <a:off x="291117" y="1470717"/>
            <a:ext cx="5743698"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6209062" y="1470717"/>
            <a:ext cx="5743700"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85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6" name="Footer Placeholder 5"/>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7" name="Slide Number Placeholder 6"/>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9" name="Content Placeholder 8"/>
          <p:cNvSpPr>
            <a:spLocks noGrp="1"/>
          </p:cNvSpPr>
          <p:nvPr>
            <p:ph sz="quarter" idx="13" hasCustomPrompt="1"/>
          </p:nvPr>
        </p:nvSpPr>
        <p:spPr>
          <a:xfrm>
            <a:off x="291119" y="1470717"/>
            <a:ext cx="3769635"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4234997" y="1470717"/>
            <a:ext cx="3776007"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15" hasCustomPrompt="1"/>
          </p:nvPr>
        </p:nvSpPr>
        <p:spPr>
          <a:xfrm>
            <a:off x="8181001" y="1470717"/>
            <a:ext cx="3771760"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098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658465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6" name="Footer Placeholder 5"/>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7" name="Slide Number Placeholder 6"/>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9" name="Content Placeholder 8"/>
          <p:cNvSpPr>
            <a:spLocks noGrp="1"/>
          </p:cNvSpPr>
          <p:nvPr>
            <p:ph sz="quarter" idx="13" hasCustomPrompt="1"/>
          </p:nvPr>
        </p:nvSpPr>
        <p:spPr>
          <a:xfrm>
            <a:off x="291119" y="1470716"/>
            <a:ext cx="3769635" cy="2356185"/>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4234997" y="1470716"/>
            <a:ext cx="3776007" cy="2356185"/>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15" hasCustomPrompt="1"/>
          </p:nvPr>
        </p:nvSpPr>
        <p:spPr>
          <a:xfrm>
            <a:off x="8181001" y="1470716"/>
            <a:ext cx="3771760" cy="2356185"/>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8"/>
          <p:cNvSpPr>
            <a:spLocks noGrp="1"/>
          </p:cNvSpPr>
          <p:nvPr>
            <p:ph sz="quarter" idx="16" hasCustomPrompt="1"/>
          </p:nvPr>
        </p:nvSpPr>
        <p:spPr>
          <a:xfrm>
            <a:off x="291119" y="3980814"/>
            <a:ext cx="3769635" cy="2356185"/>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0"/>
          <p:cNvSpPr>
            <a:spLocks noGrp="1"/>
          </p:cNvSpPr>
          <p:nvPr>
            <p:ph sz="quarter" idx="17" hasCustomPrompt="1"/>
          </p:nvPr>
        </p:nvSpPr>
        <p:spPr>
          <a:xfrm>
            <a:off x="4234997" y="3980814"/>
            <a:ext cx="3776007" cy="2356185"/>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3"/>
          <p:cNvSpPr>
            <a:spLocks noGrp="1"/>
          </p:cNvSpPr>
          <p:nvPr>
            <p:ph sz="quarter" idx="18" hasCustomPrompt="1"/>
          </p:nvPr>
        </p:nvSpPr>
        <p:spPr>
          <a:xfrm>
            <a:off x="8181001" y="3980814"/>
            <a:ext cx="3771760" cy="2356185"/>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615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291119" y="1470717"/>
            <a:ext cx="7719888"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383645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4232874" y="1470717"/>
            <a:ext cx="7719888"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589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7" name="Text Placeholder 11"/>
          <p:cNvSpPr>
            <a:spLocks noGrp="1"/>
          </p:cNvSpPr>
          <p:nvPr>
            <p:ph type="body" sz="quarter" idx="15" hasCustomPrompt="1"/>
          </p:nvPr>
        </p:nvSpPr>
        <p:spPr>
          <a:xfrm>
            <a:off x="291117" y="1470717"/>
            <a:ext cx="11661643" cy="4870084"/>
          </a:xfrm>
        </p:spPr>
        <p:txBody>
          <a:bodyPr/>
          <a:lstStyle>
            <a:lvl1pPr>
              <a:defRPr lang="en-GB" sz="4522" kern="1200" dirty="0">
                <a:solidFill>
                  <a:schemeClr val="tx2"/>
                </a:solidFill>
                <a:latin typeface="+mn-lt"/>
                <a:ea typeface="+mn-ea"/>
                <a:cs typeface="+mn-cs"/>
              </a:defRPr>
            </a:lvl1pPr>
          </a:lstStyle>
          <a:p>
            <a:pPr lvl="0"/>
            <a:r>
              <a:rPr lang="en-US" dirty="0"/>
              <a:t>Master text style</a:t>
            </a:r>
            <a:endParaRPr lang="en-GB" dirty="0"/>
          </a:p>
        </p:txBody>
      </p:sp>
    </p:spTree>
    <p:extLst>
      <p:ext uri="{BB962C8B-B14F-4D97-AF65-F5344CB8AC3E}">
        <p14:creationId xmlns:p14="http://schemas.microsoft.com/office/powerpoint/2010/main" val="17825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Key Message - Aqu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cxnSp>
        <p:nvCxnSpPr>
          <p:cNvPr id="8" name="Straight Connector 7"/>
          <p:cNvCxnSpPr/>
          <p:nvPr/>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chemeClr val="bg1"/>
                </a:solidFill>
                <a:latin typeface="+mn-lt"/>
                <a:ea typeface="+mn-ea"/>
                <a:cs typeface="+mn-cs"/>
              </a:defRPr>
            </a:lvl1pPr>
          </a:lstStyle>
          <a:p>
            <a:pPr lvl="0"/>
            <a:r>
              <a:rPr lang="en-US" dirty="0"/>
              <a:t>Master text style</a:t>
            </a:r>
            <a:endParaRPr lang="en-GB" dirty="0"/>
          </a:p>
        </p:txBody>
      </p:sp>
      <p:sp>
        <p:nvSpPr>
          <p:cNvPr id="10" name="Date Placeholder 3"/>
          <p:cNvSpPr>
            <a:spLocks noGrp="1"/>
          </p:cNvSpPr>
          <p:nvPr>
            <p:ph type="dt" sz="half" idx="2"/>
          </p:nvPr>
        </p:nvSpPr>
        <p:spPr>
          <a:xfrm>
            <a:off x="5337572" y="6524995"/>
            <a:ext cx="1564482" cy="157487"/>
          </a:xfrm>
          <a:prstGeom prst="rect">
            <a:avLst/>
          </a:prstGeom>
        </p:spPr>
        <p:txBody>
          <a:bodyPr vert="horz" lIns="0" tIns="0" rIns="0" bIns="0" rtlCol="0" anchor="ctr">
            <a:noAutofit/>
          </a:bodyPr>
          <a:lstStyle>
            <a:lvl1pPr algn="ctr">
              <a:lnSpc>
                <a:spcPct val="95000"/>
              </a:lnSpc>
              <a:spcBef>
                <a:spcPts val="0"/>
              </a:spcBef>
              <a:defRPr sz="1064">
                <a:solidFill>
                  <a:schemeClr val="bg1"/>
                </a:solidFill>
              </a:defRPr>
            </a:lvl1pPr>
          </a:lstStyle>
          <a:p>
            <a:r>
              <a:rPr lang="en-US"/>
              <a:t>Christopher Wilson Principal Designer EE</a:t>
            </a:r>
            <a:endParaRPr lang="en-GB" dirty="0"/>
          </a:p>
        </p:txBody>
      </p:sp>
      <p:sp>
        <p:nvSpPr>
          <p:cNvPr id="11" name="Footer Placeholder 4"/>
          <p:cNvSpPr>
            <a:spLocks noGrp="1"/>
          </p:cNvSpPr>
          <p:nvPr>
            <p:ph type="ftr" sz="quarter" idx="3"/>
          </p:nvPr>
        </p:nvSpPr>
        <p:spPr>
          <a:xfrm>
            <a:off x="291117" y="6524995"/>
            <a:ext cx="3875881" cy="157487"/>
          </a:xfrm>
          <a:prstGeom prst="rect">
            <a:avLst/>
          </a:prstGeom>
        </p:spPr>
        <p:txBody>
          <a:bodyPr vert="horz" lIns="0" tIns="0" rIns="0" bIns="0" rtlCol="0" anchor="ctr">
            <a:noAutofit/>
          </a:bodyPr>
          <a:lstStyle>
            <a:lvl1pPr algn="l">
              <a:lnSpc>
                <a:spcPct val="95000"/>
              </a:lnSpc>
              <a:spcBef>
                <a:spcPts val="0"/>
              </a:spcBef>
              <a:defRPr sz="1064">
                <a:solidFill>
                  <a:schemeClr val="bg1"/>
                </a:solidFill>
              </a:defRPr>
            </a:lvl1pPr>
          </a:lstStyle>
          <a:p>
            <a:endParaRPr lang="en-GB" dirty="0"/>
          </a:p>
        </p:txBody>
      </p:sp>
      <p:sp>
        <p:nvSpPr>
          <p:cNvPr id="12" name="Slide Number Placeholder 5"/>
          <p:cNvSpPr>
            <a:spLocks noGrp="1"/>
          </p:cNvSpPr>
          <p:nvPr>
            <p:ph type="sldNum" sz="quarter" idx="4"/>
          </p:nvPr>
        </p:nvSpPr>
        <p:spPr>
          <a:xfrm>
            <a:off x="11517412" y="6524995"/>
            <a:ext cx="435347" cy="157487"/>
          </a:xfrm>
          <a:prstGeom prst="rect">
            <a:avLst/>
          </a:prstGeom>
        </p:spPr>
        <p:txBody>
          <a:bodyPr vert="horz" lIns="0" tIns="0" rIns="0" bIns="0" rtlCol="0" anchor="ctr">
            <a:noAutofit/>
          </a:bodyPr>
          <a:lstStyle>
            <a:lvl1pPr algn="r">
              <a:lnSpc>
                <a:spcPct val="95000"/>
              </a:lnSpc>
              <a:spcBef>
                <a:spcPts val="0"/>
              </a:spcBef>
              <a:defRPr sz="1064">
                <a:solidFill>
                  <a:schemeClr val="bg1"/>
                </a:solidFill>
              </a:defRPr>
            </a:lvl1pPr>
          </a:lstStyle>
          <a:p>
            <a:fld id="{193AFFD5-BD3B-4D1C-A3AF-B612AAB998DD}" type="slidenum">
              <a:rPr lang="en-GB" smtClean="0"/>
              <a:pPr/>
              <a:t>‹#›</a:t>
            </a:fld>
            <a:endParaRPr lang="en-GB" dirty="0"/>
          </a:p>
        </p:txBody>
      </p:sp>
      <p:cxnSp>
        <p:nvCxnSpPr>
          <p:cNvPr id="13" name="Straight Connector 12"/>
          <p:cNvCxnSpPr/>
          <p:nvPr userDrawn="1"/>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41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ey Message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5337572" y="6524995"/>
            <a:ext cx="1564482" cy="157487"/>
          </a:xfrm>
          <a:prstGeom prst="rect">
            <a:avLst/>
          </a:prstGeom>
        </p:spPr>
        <p:txBody>
          <a:bodyPr/>
          <a:lstStyle>
            <a:lvl1pPr>
              <a:defRPr>
                <a:solidFill>
                  <a:schemeClr val="tx1"/>
                </a:solidFill>
              </a:defRPr>
            </a:lvl1p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lvl1pPr>
              <a:defRPr>
                <a:solidFill>
                  <a:schemeClr val="tx1"/>
                </a:solidFill>
              </a:defRPr>
            </a:lvl1pPr>
          </a:lstStyle>
          <a:p>
            <a:fld id="{193AFFD5-BD3B-4D1C-A3AF-B612AAB998DD}" type="slidenum">
              <a:rPr lang="en-GB" smtClean="0"/>
              <a:pPr/>
              <a:t>‹#›</a:t>
            </a:fld>
            <a:endParaRPr lang="en-GB" dirty="0"/>
          </a:p>
        </p:txBody>
      </p:sp>
      <p:sp>
        <p:nvSpPr>
          <p:cNvPr id="9"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rgbClr val="169685"/>
                </a:solidFill>
                <a:latin typeface="+mn-lt"/>
                <a:ea typeface="+mn-ea"/>
                <a:cs typeface="+mn-cs"/>
              </a:defRPr>
            </a:lvl1pPr>
          </a:lstStyle>
          <a:p>
            <a:pPr lvl="0"/>
            <a:r>
              <a:rPr lang="en-US" dirty="0"/>
              <a:t>Master text style</a:t>
            </a:r>
            <a:endParaRPr lang="en-GB" dirty="0"/>
          </a:p>
        </p:txBody>
      </p:sp>
    </p:spTree>
    <p:extLst>
      <p:ext uri="{BB962C8B-B14F-4D97-AF65-F5344CB8AC3E}">
        <p14:creationId xmlns:p14="http://schemas.microsoft.com/office/powerpoint/2010/main" val="28380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Key Message -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a:xfrm>
            <a:off x="5337572" y="6524995"/>
            <a:ext cx="1564482" cy="157487"/>
          </a:xfrm>
          <a:prstGeom prst="rect">
            <a:avLst/>
          </a:prstGeom>
        </p:spPr>
        <p:txBody>
          <a:bodyPr/>
          <a:lstStyle>
            <a:lvl1pPr>
              <a:defRPr>
                <a:solidFill>
                  <a:schemeClr val="bg1"/>
                </a:solidFill>
              </a:defRPr>
            </a:lvl1p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lvl1pPr>
              <a:defRPr>
                <a:solidFill>
                  <a:schemeClr val="bg1"/>
                </a:solidFill>
              </a:defRPr>
            </a:lvl1pPr>
          </a:lstStyle>
          <a:p>
            <a:fld id="{193AFFD5-BD3B-4D1C-A3AF-B612AAB998DD}" type="slidenum">
              <a:rPr lang="en-GB" smtClean="0"/>
              <a:pPr/>
              <a:t>‹#›</a:t>
            </a:fld>
            <a:endParaRPr lang="en-GB" dirty="0"/>
          </a:p>
        </p:txBody>
      </p:sp>
      <p:cxnSp>
        <p:nvCxnSpPr>
          <p:cNvPr id="8" name="Straight Connector 7"/>
          <p:cNvCxnSpPr/>
          <p:nvPr/>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chemeClr val="bg1"/>
                </a:solidFill>
                <a:latin typeface="+mn-lt"/>
                <a:ea typeface="+mn-ea"/>
                <a:cs typeface="+mn-cs"/>
              </a:defRPr>
            </a:lvl1pPr>
          </a:lstStyle>
          <a:p>
            <a:pPr lvl="0"/>
            <a:r>
              <a:rPr lang="en-US" dirty="0"/>
              <a:t>Master text style</a:t>
            </a:r>
            <a:endParaRPr lang="en-GB" dirty="0"/>
          </a:p>
        </p:txBody>
      </p:sp>
      <p:cxnSp>
        <p:nvCxnSpPr>
          <p:cNvPr id="10" name="Straight Connector 9"/>
          <p:cNvCxnSpPr/>
          <p:nvPr userDrawn="1"/>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44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Message with Statistic">
    <p:spTree>
      <p:nvGrpSpPr>
        <p:cNvPr id="1" name=""/>
        <p:cNvGrpSpPr/>
        <p:nvPr/>
      </p:nvGrpSpPr>
      <p:grpSpPr>
        <a:xfrm>
          <a:off x="0" y="0"/>
          <a:ext cx="0" cy="0"/>
          <a:chOff x="0" y="0"/>
          <a:chExt cx="0" cy="0"/>
        </a:xfrm>
      </p:grpSpPr>
      <p:sp>
        <p:nvSpPr>
          <p:cNvPr id="9"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chemeClr val="tx2"/>
                </a:solidFill>
                <a:latin typeface="+mn-lt"/>
                <a:ea typeface="+mn-ea"/>
                <a:cs typeface="+mn-cs"/>
              </a:defRPr>
            </a:lvl1pPr>
          </a:lstStyle>
          <a:p>
            <a:pPr marL="0" lvl="0" indent="0" algn="l" defTabSz="1216061" rtl="0" eaLnBrk="1" latinLnBrk="0" hangingPunct="1">
              <a:lnSpc>
                <a:spcPct val="95000"/>
              </a:lnSpc>
              <a:spcBef>
                <a:spcPts val="0"/>
              </a:spcBef>
              <a:spcAft>
                <a:spcPts val="1197"/>
              </a:spcAft>
              <a:buFont typeface="Arial" pitchFamily="34" charset="0"/>
              <a:buNone/>
            </a:pPr>
            <a:r>
              <a:rPr lang="en-US" dirty="0"/>
              <a:t>Master text style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8" name="Text Placeholder 7"/>
          <p:cNvSpPr>
            <a:spLocks noGrp="1"/>
          </p:cNvSpPr>
          <p:nvPr>
            <p:ph type="body" sz="quarter" idx="13" hasCustomPrompt="1"/>
          </p:nvPr>
        </p:nvSpPr>
        <p:spPr>
          <a:xfrm>
            <a:off x="4234997" y="3980813"/>
            <a:ext cx="8004629" cy="2859724"/>
          </a:xfrm>
        </p:spPr>
        <p:txBody>
          <a:bodyPr anchor="b"/>
          <a:lstStyle>
            <a:lvl1pPr algn="r">
              <a:lnSpc>
                <a:spcPct val="70000"/>
              </a:lnSpc>
              <a:defRPr sz="22076" b="0">
                <a:latin typeface="Rubrik Light" pitchFamily="2" charset="0"/>
              </a:defRPr>
            </a:lvl1pPr>
          </a:lstStyle>
          <a:p>
            <a:pPr lvl="0"/>
            <a:r>
              <a:rPr lang="en-US" dirty="0"/>
              <a:t>No.</a:t>
            </a:r>
            <a:endParaRPr lang="en-GB" dirty="0"/>
          </a:p>
        </p:txBody>
      </p:sp>
    </p:spTree>
    <p:extLst>
      <p:ext uri="{BB962C8B-B14F-4D97-AF65-F5344CB8AC3E}">
        <p14:creationId xmlns:p14="http://schemas.microsoft.com/office/powerpoint/2010/main" val="387501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Key Message with Statistic - Aqua">
    <p:bg>
      <p:bgPr>
        <a:solidFill>
          <a:schemeClr val="tx2"/>
        </a:solidFill>
        <a:effectLst/>
      </p:bgPr>
    </p:bg>
    <p:spTree>
      <p:nvGrpSpPr>
        <p:cNvPr id="1" name=""/>
        <p:cNvGrpSpPr/>
        <p:nvPr/>
      </p:nvGrpSpPr>
      <p:grpSpPr>
        <a:xfrm>
          <a:off x="0" y="0"/>
          <a:ext cx="0" cy="0"/>
          <a:chOff x="0" y="0"/>
          <a:chExt cx="0" cy="0"/>
        </a:xfrm>
      </p:grpSpPr>
      <p:sp>
        <p:nvSpPr>
          <p:cNvPr id="10"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chemeClr val="bg1"/>
                </a:solidFill>
                <a:latin typeface="+mn-lt"/>
                <a:ea typeface="+mn-ea"/>
                <a:cs typeface="+mn-cs"/>
              </a:defRPr>
            </a:lvl1pPr>
          </a:lstStyle>
          <a:p>
            <a:pPr marL="0" lvl="0" indent="0" algn="l" defTabSz="1216061" rtl="0" eaLnBrk="1" latinLnBrk="0" hangingPunct="1">
              <a:lnSpc>
                <a:spcPct val="95000"/>
              </a:lnSpc>
              <a:spcBef>
                <a:spcPts val="0"/>
              </a:spcBef>
              <a:spcAft>
                <a:spcPts val="1197"/>
              </a:spcAft>
              <a:buFont typeface="Arial" pitchFamily="34" charset="0"/>
              <a:buNone/>
            </a:pPr>
            <a:r>
              <a:rPr lang="en-US" dirty="0"/>
              <a:t>Master text style</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a:xfrm>
            <a:off x="5337572" y="6524995"/>
            <a:ext cx="1564482" cy="157487"/>
          </a:xfrm>
          <a:prstGeom prst="rect">
            <a:avLst/>
          </a:prstGeom>
        </p:spPr>
        <p:txBody>
          <a:bodyPr/>
          <a:lstStyle>
            <a:lvl1pPr>
              <a:defRPr>
                <a:solidFill>
                  <a:schemeClr val="bg1"/>
                </a:solidFill>
              </a:defRPr>
            </a:lvl1p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lvl1pPr>
              <a:defRPr>
                <a:solidFill>
                  <a:schemeClr val="bg1"/>
                </a:solidFill>
              </a:defRPr>
            </a:lvl1pPr>
          </a:lstStyle>
          <a:p>
            <a:fld id="{193AFFD5-BD3B-4D1C-A3AF-B612AAB998DD}" type="slidenum">
              <a:rPr lang="en-GB" smtClean="0"/>
              <a:pPr/>
              <a:t>‹#›</a:t>
            </a:fld>
            <a:endParaRPr lang="en-GB" dirty="0"/>
          </a:p>
        </p:txBody>
      </p:sp>
      <p:cxnSp>
        <p:nvCxnSpPr>
          <p:cNvPr id="8" name="Straight Connector 7"/>
          <p:cNvCxnSpPr/>
          <p:nvPr/>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hasCustomPrompt="1"/>
          </p:nvPr>
        </p:nvSpPr>
        <p:spPr>
          <a:xfrm>
            <a:off x="4234997" y="3980813"/>
            <a:ext cx="8004629" cy="2859724"/>
          </a:xfrm>
        </p:spPr>
        <p:txBody>
          <a:bodyPr anchor="b"/>
          <a:lstStyle>
            <a:lvl1pPr algn="r">
              <a:lnSpc>
                <a:spcPct val="70000"/>
              </a:lnSpc>
              <a:defRPr sz="22076" b="0">
                <a:solidFill>
                  <a:schemeClr val="bg1"/>
                </a:solidFill>
                <a:latin typeface="Rubrik Light" pitchFamily="2" charset="0"/>
              </a:defRPr>
            </a:lvl1pPr>
          </a:lstStyle>
          <a:p>
            <a:pPr lvl="0"/>
            <a:r>
              <a:rPr lang="en-US" dirty="0"/>
              <a:t>No.</a:t>
            </a:r>
            <a:endParaRPr lang="en-GB" dirty="0"/>
          </a:p>
        </p:txBody>
      </p:sp>
      <p:cxnSp>
        <p:nvCxnSpPr>
          <p:cNvPr id="11" name="Straight Connector 10"/>
          <p:cNvCxnSpPr/>
          <p:nvPr userDrawn="1"/>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1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ey Message with Statistic - Yellow">
    <p:bg>
      <p:bgPr>
        <a:solidFill>
          <a:schemeClr val="accent2"/>
        </a:solid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rgbClr val="169685"/>
                </a:solidFill>
                <a:latin typeface="+mn-lt"/>
                <a:ea typeface="+mn-ea"/>
                <a:cs typeface="+mn-cs"/>
              </a:defRPr>
            </a:lvl1pPr>
          </a:lstStyle>
          <a:p>
            <a:pPr marL="0" lvl="0" indent="0" algn="l" defTabSz="1216061" rtl="0" eaLnBrk="1" latinLnBrk="0" hangingPunct="1">
              <a:lnSpc>
                <a:spcPct val="95000"/>
              </a:lnSpc>
              <a:spcBef>
                <a:spcPts val="0"/>
              </a:spcBef>
              <a:spcAft>
                <a:spcPts val="1197"/>
              </a:spcAft>
              <a:buFont typeface="Arial" pitchFamily="34" charset="0"/>
              <a:buNone/>
            </a:pPr>
            <a:r>
              <a:rPr lang="en-US" dirty="0"/>
              <a:t>Master text style</a:t>
            </a:r>
            <a:endParaRPr lang="en-GB" dirty="0"/>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5337572" y="6524995"/>
            <a:ext cx="1564482" cy="157487"/>
          </a:xfrm>
          <a:prstGeom prst="rect">
            <a:avLst/>
          </a:prstGeom>
        </p:spPr>
        <p:txBody>
          <a:bodyPr/>
          <a:lstStyle>
            <a:lvl1pPr>
              <a:defRPr>
                <a:solidFill>
                  <a:schemeClr val="tx1"/>
                </a:solidFill>
              </a:defRPr>
            </a:lvl1p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lvl1pPr>
              <a:defRPr>
                <a:solidFill>
                  <a:schemeClr val="tx1"/>
                </a:solidFill>
              </a:defRPr>
            </a:lvl1pPr>
          </a:lstStyle>
          <a:p>
            <a:fld id="{193AFFD5-BD3B-4D1C-A3AF-B612AAB998DD}" type="slidenum">
              <a:rPr lang="en-GB" smtClean="0"/>
              <a:pPr/>
              <a:t>‹#›</a:t>
            </a:fld>
            <a:endParaRPr lang="en-GB" dirty="0"/>
          </a:p>
        </p:txBody>
      </p:sp>
      <p:sp>
        <p:nvSpPr>
          <p:cNvPr id="7" name="Text Placeholder 7"/>
          <p:cNvSpPr>
            <a:spLocks noGrp="1"/>
          </p:cNvSpPr>
          <p:nvPr>
            <p:ph type="body" sz="quarter" idx="13" hasCustomPrompt="1"/>
          </p:nvPr>
        </p:nvSpPr>
        <p:spPr>
          <a:xfrm>
            <a:off x="4234997" y="3980813"/>
            <a:ext cx="8004629" cy="2859724"/>
          </a:xfrm>
        </p:spPr>
        <p:txBody>
          <a:bodyPr anchor="b"/>
          <a:lstStyle>
            <a:lvl1pPr algn="r">
              <a:lnSpc>
                <a:spcPct val="70000"/>
              </a:lnSpc>
              <a:defRPr sz="22076" b="0">
                <a:solidFill>
                  <a:srgbClr val="169685"/>
                </a:solidFill>
                <a:latin typeface="Rubrik Light" pitchFamily="2" charset="0"/>
              </a:defRPr>
            </a:lvl1pPr>
          </a:lstStyle>
          <a:p>
            <a:pPr lvl="0"/>
            <a:r>
              <a:rPr lang="en-US" dirty="0"/>
              <a:t>No.</a:t>
            </a:r>
            <a:endParaRPr lang="en-GB" dirty="0"/>
          </a:p>
        </p:txBody>
      </p:sp>
    </p:spTree>
    <p:extLst>
      <p:ext uri="{BB962C8B-B14F-4D97-AF65-F5344CB8AC3E}">
        <p14:creationId xmlns:p14="http://schemas.microsoft.com/office/powerpoint/2010/main" val="2314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1103526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Key Message with Statistic - Grey">
    <p:bg>
      <p:bgPr>
        <a:solidFill>
          <a:schemeClr val="tx1"/>
        </a:solidFill>
        <a:effectLst/>
      </p:bgPr>
    </p:bg>
    <p:spTree>
      <p:nvGrpSpPr>
        <p:cNvPr id="1" name=""/>
        <p:cNvGrpSpPr/>
        <p:nvPr/>
      </p:nvGrpSpPr>
      <p:grpSpPr>
        <a:xfrm>
          <a:off x="0" y="0"/>
          <a:ext cx="0" cy="0"/>
          <a:chOff x="0" y="0"/>
          <a:chExt cx="0" cy="0"/>
        </a:xfrm>
      </p:grpSpPr>
      <p:sp>
        <p:nvSpPr>
          <p:cNvPr id="10" name="Text Placeholder 11"/>
          <p:cNvSpPr>
            <a:spLocks noGrp="1"/>
          </p:cNvSpPr>
          <p:nvPr>
            <p:ph type="body" sz="quarter" idx="15" hasCustomPrompt="1"/>
          </p:nvPr>
        </p:nvSpPr>
        <p:spPr>
          <a:xfrm>
            <a:off x="291117" y="1470717"/>
            <a:ext cx="11661643" cy="4870084"/>
          </a:xfrm>
        </p:spPr>
        <p:txBody>
          <a:bodyPr/>
          <a:lstStyle>
            <a:lvl1pPr>
              <a:defRPr lang="en-GB" sz="4522" b="1" kern="1200" dirty="0">
                <a:solidFill>
                  <a:schemeClr val="bg1"/>
                </a:solidFill>
                <a:latin typeface="+mn-lt"/>
                <a:ea typeface="+mn-ea"/>
                <a:cs typeface="+mn-cs"/>
              </a:defRPr>
            </a:lvl1pPr>
          </a:lstStyle>
          <a:p>
            <a:pPr marL="0" lvl="0" indent="0" algn="l" defTabSz="1216061" rtl="0" eaLnBrk="1" latinLnBrk="0" hangingPunct="1">
              <a:lnSpc>
                <a:spcPct val="95000"/>
              </a:lnSpc>
              <a:spcBef>
                <a:spcPts val="0"/>
              </a:spcBef>
              <a:spcAft>
                <a:spcPts val="1197"/>
              </a:spcAft>
              <a:buFont typeface="Arial" pitchFamily="34" charset="0"/>
              <a:buNone/>
            </a:pPr>
            <a:r>
              <a:rPr lang="en-US" dirty="0"/>
              <a:t>Master text style</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a:xfrm>
            <a:off x="5337572" y="6524995"/>
            <a:ext cx="1564482" cy="157487"/>
          </a:xfrm>
          <a:prstGeom prst="rect">
            <a:avLst/>
          </a:prstGeom>
        </p:spPr>
        <p:txBody>
          <a:bodyPr/>
          <a:lstStyle>
            <a:lvl1pPr>
              <a:defRPr>
                <a:solidFill>
                  <a:schemeClr val="bg1"/>
                </a:solidFill>
              </a:defRPr>
            </a:lvl1p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lvl1pPr>
              <a:defRPr>
                <a:solidFill>
                  <a:schemeClr val="bg1"/>
                </a:solidFill>
              </a:defRPr>
            </a:lvl1pPr>
          </a:lstStyle>
          <a:p>
            <a:fld id="{193AFFD5-BD3B-4D1C-A3AF-B612AAB998DD}" type="slidenum">
              <a:rPr lang="en-GB" smtClean="0"/>
              <a:pPr/>
              <a:t>‹#›</a:t>
            </a:fld>
            <a:endParaRPr lang="en-GB" dirty="0"/>
          </a:p>
        </p:txBody>
      </p:sp>
      <p:cxnSp>
        <p:nvCxnSpPr>
          <p:cNvPr id="8" name="Straight Connector 7"/>
          <p:cNvCxnSpPr/>
          <p:nvPr/>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hasCustomPrompt="1"/>
          </p:nvPr>
        </p:nvSpPr>
        <p:spPr>
          <a:xfrm>
            <a:off x="4234997" y="3980813"/>
            <a:ext cx="8004629" cy="2859724"/>
          </a:xfrm>
        </p:spPr>
        <p:txBody>
          <a:bodyPr anchor="b"/>
          <a:lstStyle>
            <a:lvl1pPr algn="r">
              <a:lnSpc>
                <a:spcPct val="70000"/>
              </a:lnSpc>
              <a:defRPr sz="22076" b="0">
                <a:solidFill>
                  <a:schemeClr val="bg1"/>
                </a:solidFill>
                <a:latin typeface="Rubrik Light" pitchFamily="2" charset="0"/>
              </a:defRPr>
            </a:lvl1pPr>
          </a:lstStyle>
          <a:p>
            <a:pPr lvl="0"/>
            <a:r>
              <a:rPr lang="en-US" dirty="0"/>
              <a:t>No.</a:t>
            </a:r>
            <a:endParaRPr lang="en-GB" dirty="0"/>
          </a:p>
        </p:txBody>
      </p:sp>
      <p:cxnSp>
        <p:nvCxnSpPr>
          <p:cNvPr id="11" name="Straight Connector 10"/>
          <p:cNvCxnSpPr/>
          <p:nvPr userDrawn="1"/>
        </p:nvCxnSpPr>
        <p:spPr>
          <a:xfrm>
            <a:off x="287929" y="346777"/>
            <a:ext cx="11683954"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94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ey Messag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7" name="Content Placeholder 8"/>
          <p:cNvSpPr>
            <a:spLocks noGrp="1"/>
          </p:cNvSpPr>
          <p:nvPr>
            <p:ph sz="quarter" idx="13" hasCustomPrompt="1"/>
          </p:nvPr>
        </p:nvSpPr>
        <p:spPr>
          <a:xfrm>
            <a:off x="291117" y="3144748"/>
            <a:ext cx="5743698" cy="3196052"/>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0"/>
          <p:cNvSpPr>
            <a:spLocks noGrp="1"/>
          </p:cNvSpPr>
          <p:nvPr>
            <p:ph sz="quarter" idx="14" hasCustomPrompt="1"/>
          </p:nvPr>
        </p:nvSpPr>
        <p:spPr>
          <a:xfrm>
            <a:off x="6209062" y="3144748"/>
            <a:ext cx="5743700" cy="3196052"/>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p:cNvSpPr>
            <a:spLocks noGrp="1"/>
          </p:cNvSpPr>
          <p:nvPr>
            <p:ph type="body" sz="quarter" idx="15" hasCustomPrompt="1"/>
          </p:nvPr>
        </p:nvSpPr>
        <p:spPr>
          <a:xfrm>
            <a:off x="291117" y="1470717"/>
            <a:ext cx="11661643" cy="1518220"/>
          </a:xfrm>
        </p:spPr>
        <p:txBody>
          <a:bodyPr/>
          <a:lstStyle>
            <a:lvl1pPr>
              <a:defRPr lang="en-GB" sz="4522" kern="1200" dirty="0">
                <a:solidFill>
                  <a:schemeClr val="tx2"/>
                </a:solidFill>
                <a:latin typeface="+mn-lt"/>
                <a:ea typeface="+mn-ea"/>
                <a:cs typeface="+mn-cs"/>
              </a:defRPr>
            </a:lvl1pPr>
          </a:lstStyle>
          <a:p>
            <a:pPr lvl="0"/>
            <a:r>
              <a:rPr lang="en-US" dirty="0"/>
              <a:t>Master text style</a:t>
            </a:r>
            <a:endParaRPr lang="en-GB" dirty="0"/>
          </a:p>
        </p:txBody>
      </p:sp>
    </p:spTree>
    <p:extLst>
      <p:ext uri="{BB962C8B-B14F-4D97-AF65-F5344CB8AC3E}">
        <p14:creationId xmlns:p14="http://schemas.microsoft.com/office/powerpoint/2010/main" val="80177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mpact Key Mess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4996" y="503542"/>
            <a:ext cx="7717764" cy="811363"/>
          </a:xfrm>
        </p:spPr>
        <p:txBody>
          <a:bodyPr/>
          <a:lstStyle/>
          <a:p>
            <a:r>
              <a:rPr lang="en-US"/>
              <a:t>Click to edit Master title style</a:t>
            </a:r>
            <a:endParaRPr lang="en-GB" dirty="0"/>
          </a:p>
        </p:txBody>
      </p:sp>
      <p:sp>
        <p:nvSpPr>
          <p:cNvPr id="4" name="Date Placeholder 3"/>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5" name="Footer Placeholder 4"/>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
        <p:nvSpPr>
          <p:cNvPr id="8" name="Content Placeholder 10"/>
          <p:cNvSpPr>
            <a:spLocks noGrp="1"/>
          </p:cNvSpPr>
          <p:nvPr>
            <p:ph sz="quarter" idx="14" hasCustomPrompt="1"/>
          </p:nvPr>
        </p:nvSpPr>
        <p:spPr>
          <a:xfrm>
            <a:off x="4234997" y="1470717"/>
            <a:ext cx="7717764" cy="4870084"/>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4234998" y="346777"/>
            <a:ext cx="773688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hasCustomPrompt="1"/>
          </p:nvPr>
        </p:nvSpPr>
        <p:spPr>
          <a:xfrm>
            <a:off x="291119" y="1470717"/>
            <a:ext cx="3769635" cy="4870084"/>
          </a:xfrm>
        </p:spPr>
        <p:txBody>
          <a:bodyPr/>
          <a:lstStyle>
            <a:lvl1pPr>
              <a:defRPr lang="en-GB" sz="4522" b="1" kern="1200" dirty="0">
                <a:solidFill>
                  <a:schemeClr val="tx2"/>
                </a:solidFill>
                <a:latin typeface="+mn-lt"/>
                <a:ea typeface="+mn-ea"/>
                <a:cs typeface="+mn-cs"/>
              </a:defRPr>
            </a:lvl1pPr>
          </a:lstStyle>
          <a:p>
            <a:pPr lvl="0"/>
            <a:r>
              <a:rPr lang="en-US" dirty="0"/>
              <a:t>Master text style</a:t>
            </a:r>
            <a:endParaRPr lang="en-GB" dirty="0"/>
          </a:p>
        </p:txBody>
      </p:sp>
      <p:cxnSp>
        <p:nvCxnSpPr>
          <p:cNvPr id="10" name="Straight Connector 9"/>
          <p:cNvCxnSpPr/>
          <p:nvPr userDrawn="1"/>
        </p:nvCxnSpPr>
        <p:spPr>
          <a:xfrm>
            <a:off x="4234998" y="346777"/>
            <a:ext cx="773688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3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4" name="Footer Placeholder 3"/>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5" name="Slide Number Placeholder 4"/>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416822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7572" y="6524995"/>
            <a:ext cx="1564482" cy="157487"/>
          </a:xfrm>
          <a:prstGeom prst="rect">
            <a:avLst/>
          </a:prstGeom>
        </p:spPr>
        <p:txBody>
          <a:bodyPr/>
          <a:lstStyle/>
          <a:p>
            <a:r>
              <a:rPr lang="en-US"/>
              <a:t>Christopher Wilson Principal Designer EE</a:t>
            </a:r>
            <a:endParaRPr lang="en-GB" dirty="0"/>
          </a:p>
        </p:txBody>
      </p:sp>
      <p:sp>
        <p:nvSpPr>
          <p:cNvPr id="3" name="Footer Placeholder 2"/>
          <p:cNvSpPr>
            <a:spLocks noGrp="1"/>
          </p:cNvSpPr>
          <p:nvPr>
            <p:ph type="ftr" sz="quarter" idx="11"/>
          </p:nvPr>
        </p:nvSpPr>
        <p:spPr>
          <a:xfrm>
            <a:off x="291117" y="6524995"/>
            <a:ext cx="3875881" cy="157487"/>
          </a:xfrm>
          <a:prstGeom prst="rect">
            <a:avLst/>
          </a:prstGeom>
        </p:spPr>
        <p:txBody>
          <a:bodyPr/>
          <a:lstStyle/>
          <a:p>
            <a:endParaRPr lang="en-GB" dirty="0"/>
          </a:p>
        </p:txBody>
      </p:sp>
      <p:sp>
        <p:nvSpPr>
          <p:cNvPr id="4" name="Slide Number Placeholder 3"/>
          <p:cNvSpPr>
            <a:spLocks noGrp="1"/>
          </p:cNvSpPr>
          <p:nvPr>
            <p:ph type="sldNum" sz="quarter" idx="12"/>
          </p:nvPr>
        </p:nvSpPr>
        <p:spPr>
          <a:xfrm>
            <a:off x="11517412" y="6524995"/>
            <a:ext cx="435347" cy="157487"/>
          </a:xfrm>
          <a:prstGeom prst="rect">
            <a:avLst/>
          </a:prstGeom>
        </p:spPr>
        <p:txBody>
          <a:bodyPr/>
          <a:lstStyle/>
          <a:p>
            <a:fld id="{193AFFD5-BD3B-4D1C-A3AF-B612AAB998DD}" type="slidenum">
              <a:rPr lang="en-GB" smtClean="0"/>
              <a:pPr/>
              <a:t>‹#›</a:t>
            </a:fld>
            <a:endParaRPr lang="en-GB" dirty="0"/>
          </a:p>
        </p:txBody>
      </p:sp>
    </p:spTree>
    <p:extLst>
      <p:ext uri="{BB962C8B-B14F-4D97-AF65-F5344CB8AC3E}">
        <p14:creationId xmlns:p14="http://schemas.microsoft.com/office/powerpoint/2010/main" val="9600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26"/>
            <a:ext cx="12239625" cy="6839489"/>
          </a:xfrm>
          <a:prstGeom prst="rect">
            <a:avLst/>
          </a:prstGeom>
        </p:spPr>
      </p:pic>
      <p:sp>
        <p:nvSpPr>
          <p:cNvPr id="2" name="Title 1"/>
          <p:cNvSpPr>
            <a:spLocks noGrp="1"/>
          </p:cNvSpPr>
          <p:nvPr>
            <p:ph type="title" hasCustomPrompt="1"/>
          </p:nvPr>
        </p:nvSpPr>
        <p:spPr/>
        <p:txBody>
          <a:bodyPr/>
          <a:lstStyle>
            <a:lvl1pPr>
              <a:defRPr sz="3990" b="0">
                <a:solidFill>
                  <a:schemeClr val="bg1"/>
                </a:solidFill>
                <a:latin typeface="+mj-lt"/>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5337572" y="6524995"/>
            <a:ext cx="1564482" cy="157487"/>
          </a:xfrm>
          <a:prstGeom prst="rect">
            <a:avLst/>
          </a:prstGeom>
        </p:spPr>
        <p:txBody>
          <a:bodyPr/>
          <a:lstStyle>
            <a:lvl1pPr>
              <a:defRPr>
                <a:solidFill>
                  <a:schemeClr val="bg1"/>
                </a:solidFill>
              </a:defRPr>
            </a:lvl1pPr>
          </a:lstStyle>
          <a:p>
            <a:r>
              <a:rPr lang="en-US"/>
              <a:t>Christopher Wilson Principal Designer EE</a:t>
            </a:r>
            <a:endParaRPr lang="en-GB" dirty="0"/>
          </a:p>
        </p:txBody>
      </p:sp>
      <p:sp>
        <p:nvSpPr>
          <p:cNvPr id="4" name="Footer Placeholder 3"/>
          <p:cNvSpPr>
            <a:spLocks noGrp="1"/>
          </p:cNvSpPr>
          <p:nvPr>
            <p:ph type="ftr" sz="quarter" idx="11"/>
          </p:nvPr>
        </p:nvSpPr>
        <p:spPr>
          <a:xfrm>
            <a:off x="291117" y="6524995"/>
            <a:ext cx="3875881" cy="157487"/>
          </a:xfrm>
          <a:prstGeom prst="rect">
            <a:avLst/>
          </a:prstGeom>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a:xfrm>
            <a:off x="11517412" y="6524995"/>
            <a:ext cx="435347" cy="157487"/>
          </a:xfrm>
          <a:prstGeom prst="rect">
            <a:avLst/>
          </a:prstGeom>
        </p:spPr>
        <p:txBody>
          <a:bodyPr/>
          <a:lstStyle>
            <a:lvl1pPr>
              <a:defRPr>
                <a:solidFill>
                  <a:schemeClr val="bg1"/>
                </a:solidFill>
              </a:defRPr>
            </a:lvl1pPr>
          </a:lstStyle>
          <a:p>
            <a:fld id="{193AFFD5-BD3B-4D1C-A3AF-B612AAB998DD}" type="slidenum">
              <a:rPr lang="en-GB" smtClean="0"/>
              <a:pPr/>
              <a:t>‹#›</a:t>
            </a:fld>
            <a:endParaRPr lang="en-GB" dirty="0"/>
          </a:p>
        </p:txBody>
      </p:sp>
      <p:sp>
        <p:nvSpPr>
          <p:cNvPr id="8" name="Text Placeholder 7"/>
          <p:cNvSpPr>
            <a:spLocks noGrp="1"/>
          </p:cNvSpPr>
          <p:nvPr>
            <p:ph type="body" sz="quarter" idx="13" hasCustomPrompt="1"/>
          </p:nvPr>
        </p:nvSpPr>
        <p:spPr>
          <a:xfrm>
            <a:off x="291117" y="3144748"/>
            <a:ext cx="5743698" cy="3196052"/>
          </a:xfrm>
        </p:spPr>
        <p:txBody>
          <a:bodyPr anchor="b"/>
          <a:lstStyle>
            <a:lvl1pPr>
              <a:defRPr sz="1596" b="0">
                <a:solidFill>
                  <a:schemeClr val="bg1"/>
                </a:solidFill>
                <a:latin typeface="+mn-lt"/>
              </a:defRPr>
            </a:lvl1pPr>
            <a:lvl2pPr>
              <a:defRPr sz="1596">
                <a:solidFill>
                  <a:schemeClr val="bg1"/>
                </a:solidFill>
              </a:defRPr>
            </a:lvl2pPr>
            <a:lvl3pPr>
              <a:defRPr sz="1596">
                <a:solidFill>
                  <a:schemeClr val="bg1"/>
                </a:solidFill>
              </a:defRPr>
            </a:lvl3pPr>
            <a:lvl4pPr>
              <a:defRPr sz="1596">
                <a:solidFill>
                  <a:schemeClr val="bg1"/>
                </a:solidFill>
              </a:defRPr>
            </a:lvl4pPr>
            <a:lvl5pPr>
              <a:defRPr sz="1596">
                <a:solidFill>
                  <a:schemeClr val="bg1"/>
                </a:solidFill>
              </a:defRPr>
            </a:lvl5pPr>
          </a:lstStyle>
          <a:p>
            <a:pPr lvl="0"/>
            <a:r>
              <a:rPr lang="en-US" dirty="0"/>
              <a:t>Master text style</a:t>
            </a:r>
            <a:endParaRPr lang="en-GB" dirty="0"/>
          </a:p>
        </p:txBody>
      </p:sp>
    </p:spTree>
    <p:extLst>
      <p:ext uri="{BB962C8B-B14F-4D97-AF65-F5344CB8AC3E}">
        <p14:creationId xmlns:p14="http://schemas.microsoft.com/office/powerpoint/2010/main" val="22458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22542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232211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71280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bg1"/>
                </a:solidFill>
              </a:rPr>
              <a:t>© British </a:t>
            </a:r>
            <a:r>
              <a:rPr lang="en-GB" sz="1000" dirty="0">
                <a:solidFill>
                  <a:schemeClr val="bg1"/>
                </a:solidFill>
              </a:rPr>
              <a:t>Telecommunications plc 2017</a:t>
            </a:r>
          </a:p>
        </p:txBody>
      </p:sp>
    </p:spTree>
    <p:extLst>
      <p:ext uri="{BB962C8B-B14F-4D97-AF65-F5344CB8AC3E}">
        <p14:creationId xmlns:p14="http://schemas.microsoft.com/office/powerpoint/2010/main" val="306297926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3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1" Type="http://schemas.openxmlformats.org/officeDocument/2006/relationships/slideLayout" Target="../slideLayouts/slideLayout50.xml"/><Relationship Id="rId22" Type="http://schemas.openxmlformats.org/officeDocument/2006/relationships/slideLayout" Target="../slideLayouts/slideLayout51.xml"/><Relationship Id="rId23" Type="http://schemas.openxmlformats.org/officeDocument/2006/relationships/slideLayout" Target="../slideLayouts/slideLayout52.xml"/><Relationship Id="rId24" Type="http://schemas.openxmlformats.org/officeDocument/2006/relationships/slideLayout" Target="../slideLayouts/slideLayout53.xml"/><Relationship Id="rId25" Type="http://schemas.openxmlformats.org/officeDocument/2006/relationships/slideLayout" Target="../slideLayouts/slideLayout54.xml"/><Relationship Id="rId26" Type="http://schemas.openxmlformats.org/officeDocument/2006/relationships/slideLayout" Target="../slideLayouts/slideLayout55.xml"/><Relationship Id="rId27" Type="http://schemas.openxmlformats.org/officeDocument/2006/relationships/slideLayout" Target="../slideLayouts/slideLayout56.xml"/><Relationship Id="rId28" Type="http://schemas.openxmlformats.org/officeDocument/2006/relationships/slideLayout" Target="../slideLayouts/slideLayout57.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30" Type="http://schemas.openxmlformats.org/officeDocument/2006/relationships/slideLayout" Target="../slideLayouts/slideLayout59.xml"/><Relationship Id="rId31" Type="http://schemas.openxmlformats.org/officeDocument/2006/relationships/slideLayout" Target="../slideLayouts/slideLayout60.xml"/><Relationship Id="rId32" Type="http://schemas.openxmlformats.org/officeDocument/2006/relationships/slideLayout" Target="../slideLayouts/slideLayout61.xml"/><Relationship Id="rId9" Type="http://schemas.openxmlformats.org/officeDocument/2006/relationships/slideLayout" Target="../slideLayouts/slideLayout38.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33" Type="http://schemas.openxmlformats.org/officeDocument/2006/relationships/slideLayout" Target="../slideLayouts/slideLayout62.xml"/><Relationship Id="rId34" Type="http://schemas.openxmlformats.org/officeDocument/2006/relationships/slideLayout" Target="../slideLayouts/slideLayout63.xml"/><Relationship Id="rId35" Type="http://schemas.openxmlformats.org/officeDocument/2006/relationships/slideLayout" Target="../slideLayouts/slideLayout64.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slideLayout" Target="../slideLayouts/slideLayout48.xml"/><Relationship Id="rId3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7127924"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11016356" y="6152400"/>
            <a:ext cx="780290" cy="432817"/>
          </a:xfrm>
          <a:prstGeom prst="rect">
            <a:avLst/>
          </a:prstGeom>
        </p:spPr>
      </p:pic>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a:solidFill>
                  <a:schemeClr val="accent1"/>
                </a:solidFill>
              </a:rPr>
              <a:t>© British </a:t>
            </a:r>
            <a:r>
              <a:rPr lang="en-GB" sz="1000" dirty="0">
                <a:solidFill>
                  <a:schemeClr val="accent1"/>
                </a:solidFill>
              </a:rPr>
              <a:t>Telecommunications plc 2017</a:t>
            </a:r>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p:hf hdr="0" ftr="0"/>
  <p:txStyles>
    <p:titleStyle>
      <a:lvl1pPr algn="l" defTabSz="912114"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195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117" y="503542"/>
            <a:ext cx="11661643" cy="811363"/>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291117" y="1470717"/>
            <a:ext cx="11661643" cy="487008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287929" y="346777"/>
            <a:ext cx="11683954"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7929" y="346777"/>
            <a:ext cx="11683954"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825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6061" rtl="0" eaLnBrk="1" latinLnBrk="0" hangingPunct="1">
        <a:lnSpc>
          <a:spcPct val="90000"/>
        </a:lnSpc>
        <a:spcBef>
          <a:spcPts val="0"/>
        </a:spcBef>
        <a:buNone/>
        <a:defRPr sz="3192" b="0" kern="1200">
          <a:solidFill>
            <a:schemeClr val="tx1">
              <a:lumMod val="75000"/>
            </a:schemeClr>
          </a:solidFill>
          <a:latin typeface="Rubrik Regular" pitchFamily="2" charset="0"/>
          <a:ea typeface="+mj-ea"/>
          <a:cs typeface="+mj-cs"/>
        </a:defRPr>
      </a:lvl1pPr>
    </p:titleStyle>
    <p:bodyStyle>
      <a:lvl1pPr marL="0" indent="0" algn="l" defTabSz="1216061" rtl="0" eaLnBrk="1" latinLnBrk="0" hangingPunct="1">
        <a:lnSpc>
          <a:spcPct val="95000"/>
        </a:lnSpc>
        <a:spcBef>
          <a:spcPts val="0"/>
        </a:spcBef>
        <a:spcAft>
          <a:spcPts val="1197"/>
        </a:spcAft>
        <a:buFont typeface="Arial" pitchFamily="34" charset="0"/>
        <a:buNone/>
        <a:defRPr sz="2660" b="1" kern="1200">
          <a:solidFill>
            <a:schemeClr val="tx2"/>
          </a:solidFill>
          <a:latin typeface="Rubrik Regular" pitchFamily="2" charset="0"/>
          <a:ea typeface="+mn-ea"/>
          <a:cs typeface="+mn-cs"/>
        </a:defRPr>
      </a:lvl1pPr>
      <a:lvl2pPr marL="0" indent="0" algn="l" defTabSz="1216061" rtl="0" eaLnBrk="1" latinLnBrk="0" hangingPunct="1">
        <a:lnSpc>
          <a:spcPct val="95000"/>
        </a:lnSpc>
        <a:spcBef>
          <a:spcPts val="0"/>
        </a:spcBef>
        <a:spcAft>
          <a:spcPts val="1197"/>
        </a:spcAft>
        <a:buFont typeface="Arial" pitchFamily="34" charset="0"/>
        <a:buNone/>
        <a:defRPr sz="2394" kern="1200">
          <a:solidFill>
            <a:schemeClr val="tx1"/>
          </a:solidFill>
          <a:latin typeface="+mn-lt"/>
          <a:ea typeface="+mn-ea"/>
          <a:cs typeface="+mn-cs"/>
        </a:defRPr>
      </a:lvl2pPr>
      <a:lvl3pPr marL="354684" indent="-354684" algn="l" defTabSz="1216061" rtl="0" eaLnBrk="1" latinLnBrk="0" hangingPunct="1">
        <a:lnSpc>
          <a:spcPct val="95000"/>
        </a:lnSpc>
        <a:spcBef>
          <a:spcPts val="0"/>
        </a:spcBef>
        <a:spcAft>
          <a:spcPts val="1197"/>
        </a:spcAft>
        <a:buFont typeface="Rubrik Regular" pitchFamily="2" charset="0"/>
        <a:buChar char="–"/>
        <a:defRPr sz="2394" kern="1200">
          <a:solidFill>
            <a:schemeClr val="tx1"/>
          </a:solidFill>
          <a:latin typeface="+mn-lt"/>
          <a:ea typeface="+mn-ea"/>
          <a:cs typeface="+mn-cs"/>
        </a:defRPr>
      </a:lvl3pPr>
      <a:lvl4pPr marL="719925" indent="-365241" algn="l" defTabSz="1216061" rtl="0" eaLnBrk="1" latinLnBrk="0" hangingPunct="1">
        <a:lnSpc>
          <a:spcPct val="95000"/>
        </a:lnSpc>
        <a:spcBef>
          <a:spcPts val="0"/>
        </a:spcBef>
        <a:spcAft>
          <a:spcPts val="1197"/>
        </a:spcAft>
        <a:buFont typeface="Rubrik Regular" pitchFamily="2" charset="0"/>
        <a:buChar char="–"/>
        <a:defRPr sz="2394" kern="1200">
          <a:solidFill>
            <a:schemeClr val="tx1"/>
          </a:solidFill>
          <a:latin typeface="+mn-lt"/>
          <a:ea typeface="+mn-ea"/>
          <a:cs typeface="+mn-cs"/>
        </a:defRPr>
      </a:lvl4pPr>
      <a:lvl5pPr marL="1074610" indent="-354684" algn="l" defTabSz="1216061" rtl="0" eaLnBrk="1" latinLnBrk="0" hangingPunct="1">
        <a:lnSpc>
          <a:spcPct val="95000"/>
        </a:lnSpc>
        <a:spcBef>
          <a:spcPts val="0"/>
        </a:spcBef>
        <a:spcAft>
          <a:spcPts val="1197"/>
        </a:spcAft>
        <a:buFont typeface="Rubrik Regular" pitchFamily="2" charset="0"/>
        <a:buChar char="–"/>
        <a:tabLst/>
        <a:defRPr sz="2394" kern="1200">
          <a:solidFill>
            <a:schemeClr val="tx1"/>
          </a:solidFill>
          <a:latin typeface="+mn-lt"/>
          <a:ea typeface="+mn-ea"/>
          <a:cs typeface="+mn-cs"/>
        </a:defRPr>
      </a:lvl5pPr>
      <a:lvl6pPr marL="3344167" indent="-304015" algn="l" defTabSz="1216061" rtl="0" eaLnBrk="1" latinLnBrk="0" hangingPunct="1">
        <a:spcBef>
          <a:spcPct val="20000"/>
        </a:spcBef>
        <a:buFont typeface="Arial" pitchFamily="34" charset="0"/>
        <a:buChar char="•"/>
        <a:defRPr sz="2660" kern="1200">
          <a:solidFill>
            <a:schemeClr val="tx1"/>
          </a:solidFill>
          <a:latin typeface="+mn-lt"/>
          <a:ea typeface="+mn-ea"/>
          <a:cs typeface="+mn-cs"/>
        </a:defRPr>
      </a:lvl6pPr>
      <a:lvl7pPr marL="3952197" indent="-304015" algn="l" defTabSz="1216061" rtl="0" eaLnBrk="1" latinLnBrk="0" hangingPunct="1">
        <a:spcBef>
          <a:spcPct val="20000"/>
        </a:spcBef>
        <a:buFont typeface="Arial" pitchFamily="34" charset="0"/>
        <a:buChar char="•"/>
        <a:defRPr sz="2660" kern="1200">
          <a:solidFill>
            <a:schemeClr val="tx1"/>
          </a:solidFill>
          <a:latin typeface="+mn-lt"/>
          <a:ea typeface="+mn-ea"/>
          <a:cs typeface="+mn-cs"/>
        </a:defRPr>
      </a:lvl7pPr>
      <a:lvl8pPr marL="4560227" indent="-304015" algn="l" defTabSz="1216061" rtl="0" eaLnBrk="1" latinLnBrk="0" hangingPunct="1">
        <a:spcBef>
          <a:spcPct val="20000"/>
        </a:spcBef>
        <a:buFont typeface="Arial" pitchFamily="34" charset="0"/>
        <a:buChar char="•"/>
        <a:defRPr sz="2660" kern="1200">
          <a:solidFill>
            <a:schemeClr val="tx1"/>
          </a:solidFill>
          <a:latin typeface="+mn-lt"/>
          <a:ea typeface="+mn-ea"/>
          <a:cs typeface="+mn-cs"/>
        </a:defRPr>
      </a:lvl8pPr>
      <a:lvl9pPr marL="5168257" indent="-304015" algn="l" defTabSz="1216061" rtl="0" eaLnBrk="1" latinLnBrk="0" hangingPunct="1">
        <a:spcBef>
          <a:spcPct val="20000"/>
        </a:spcBef>
        <a:buFont typeface="Arial" pitchFamily="34" charset="0"/>
        <a:buChar char="•"/>
        <a:defRPr sz="2660" kern="1200">
          <a:solidFill>
            <a:schemeClr val="tx1"/>
          </a:solidFill>
          <a:latin typeface="+mn-lt"/>
          <a:ea typeface="+mn-ea"/>
          <a:cs typeface="+mn-cs"/>
        </a:defRPr>
      </a:lvl9pPr>
    </p:bodyStyle>
    <p:otherStyle>
      <a:defPPr>
        <a:defRPr lang="en-US"/>
      </a:defPPr>
      <a:lvl1pPr marL="0" algn="l" defTabSz="1216061" rtl="0" eaLnBrk="1" latinLnBrk="0" hangingPunct="1">
        <a:defRPr sz="2394" kern="1200">
          <a:solidFill>
            <a:schemeClr val="tx1"/>
          </a:solidFill>
          <a:latin typeface="+mn-lt"/>
          <a:ea typeface="+mn-ea"/>
          <a:cs typeface="+mn-cs"/>
        </a:defRPr>
      </a:lvl1pPr>
      <a:lvl2pPr marL="608030" algn="l" defTabSz="1216061" rtl="0" eaLnBrk="1" latinLnBrk="0" hangingPunct="1">
        <a:defRPr sz="2394" kern="1200">
          <a:solidFill>
            <a:schemeClr val="tx1"/>
          </a:solidFill>
          <a:latin typeface="+mn-lt"/>
          <a:ea typeface="+mn-ea"/>
          <a:cs typeface="+mn-cs"/>
        </a:defRPr>
      </a:lvl2pPr>
      <a:lvl3pPr marL="1216061" algn="l" defTabSz="1216061" rtl="0" eaLnBrk="1" latinLnBrk="0" hangingPunct="1">
        <a:defRPr sz="2394" kern="1200">
          <a:solidFill>
            <a:schemeClr val="tx1"/>
          </a:solidFill>
          <a:latin typeface="+mn-lt"/>
          <a:ea typeface="+mn-ea"/>
          <a:cs typeface="+mn-cs"/>
        </a:defRPr>
      </a:lvl3pPr>
      <a:lvl4pPr marL="1824091" algn="l" defTabSz="1216061" rtl="0" eaLnBrk="1" latinLnBrk="0" hangingPunct="1">
        <a:defRPr sz="2394" kern="1200">
          <a:solidFill>
            <a:schemeClr val="tx1"/>
          </a:solidFill>
          <a:latin typeface="+mn-lt"/>
          <a:ea typeface="+mn-ea"/>
          <a:cs typeface="+mn-cs"/>
        </a:defRPr>
      </a:lvl4pPr>
      <a:lvl5pPr marL="2432121" algn="l" defTabSz="1216061" rtl="0" eaLnBrk="1" latinLnBrk="0" hangingPunct="1">
        <a:defRPr sz="2394" kern="1200">
          <a:solidFill>
            <a:schemeClr val="tx1"/>
          </a:solidFill>
          <a:latin typeface="+mn-lt"/>
          <a:ea typeface="+mn-ea"/>
          <a:cs typeface="+mn-cs"/>
        </a:defRPr>
      </a:lvl5pPr>
      <a:lvl6pPr marL="3040151" algn="l" defTabSz="1216061" rtl="0" eaLnBrk="1" latinLnBrk="0" hangingPunct="1">
        <a:defRPr sz="2394" kern="1200">
          <a:solidFill>
            <a:schemeClr val="tx1"/>
          </a:solidFill>
          <a:latin typeface="+mn-lt"/>
          <a:ea typeface="+mn-ea"/>
          <a:cs typeface="+mn-cs"/>
        </a:defRPr>
      </a:lvl6pPr>
      <a:lvl7pPr marL="3648182" algn="l" defTabSz="1216061" rtl="0" eaLnBrk="1" latinLnBrk="0" hangingPunct="1">
        <a:defRPr sz="2394" kern="1200">
          <a:solidFill>
            <a:schemeClr val="tx1"/>
          </a:solidFill>
          <a:latin typeface="+mn-lt"/>
          <a:ea typeface="+mn-ea"/>
          <a:cs typeface="+mn-cs"/>
        </a:defRPr>
      </a:lvl7pPr>
      <a:lvl8pPr marL="4256212" algn="l" defTabSz="1216061" rtl="0" eaLnBrk="1" latinLnBrk="0" hangingPunct="1">
        <a:defRPr sz="2394" kern="1200">
          <a:solidFill>
            <a:schemeClr val="tx1"/>
          </a:solidFill>
          <a:latin typeface="+mn-lt"/>
          <a:ea typeface="+mn-ea"/>
          <a:cs typeface="+mn-cs"/>
        </a:defRPr>
      </a:lvl8pPr>
      <a:lvl9pPr marL="4864242" algn="l" defTabSz="1216061" rtl="0" eaLnBrk="1" latinLnBrk="0" hangingPunct="1">
        <a:defRPr sz="2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6047860" cy="1260000"/>
          </a:xfrm>
        </p:spPr>
        <p:txBody>
          <a:bodyPr/>
          <a:lstStyle/>
          <a:p>
            <a:r>
              <a:rPr lang="en-GB"/>
              <a:t>ITSF Keynote</a:t>
            </a:r>
            <a:r>
              <a:rPr lang="en-GB" dirty="0"/>
              <a:t/>
            </a:r>
            <a:br>
              <a:rPr lang="en-GB" dirty="0"/>
            </a:br>
            <a:r>
              <a:rPr lang="en-GB" dirty="0"/>
              <a:t>5G – Operator Perspective</a:t>
            </a:r>
          </a:p>
        </p:txBody>
      </p:sp>
      <p:sp>
        <p:nvSpPr>
          <p:cNvPr id="3" name="Subtitle 2"/>
          <p:cNvSpPr>
            <a:spLocks noGrp="1"/>
          </p:cNvSpPr>
          <p:nvPr>
            <p:ph type="subTitle" idx="1"/>
          </p:nvPr>
        </p:nvSpPr>
        <p:spPr/>
        <p:txBody>
          <a:bodyPr/>
          <a:lstStyle/>
          <a:p>
            <a:r>
              <a:rPr lang="en-GB" dirty="0"/>
              <a:t>6 November 2018</a:t>
            </a:r>
          </a:p>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pPr/>
              <a:t>1</a:t>
            </a:fld>
            <a:endParaRPr lang="en-GB"/>
          </a:p>
        </p:txBody>
      </p:sp>
    </p:spTree>
    <p:extLst>
      <p:ext uri="{BB962C8B-B14F-4D97-AF65-F5344CB8AC3E}">
        <p14:creationId xmlns:p14="http://schemas.microsoft.com/office/powerpoint/2010/main" val="141315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5G  New Radio Architecture</a:t>
            </a:r>
          </a:p>
        </p:txBody>
      </p:sp>
      <p:sp>
        <p:nvSpPr>
          <p:cNvPr id="3" name="Content Placeholder 2"/>
          <p:cNvSpPr>
            <a:spLocks noGrp="1"/>
          </p:cNvSpPr>
          <p:nvPr>
            <p:ph idx="1"/>
          </p:nvPr>
        </p:nvSpPr>
        <p:spPr>
          <a:xfrm>
            <a:off x="504000" y="1512000"/>
            <a:ext cx="11232000" cy="4464000"/>
          </a:xfrm>
        </p:spPr>
        <p:txBody>
          <a:bodyPr/>
          <a:lstStyle/>
          <a:p>
            <a:r>
              <a:rPr lang="en-GB" sz="2000" b="1" dirty="0"/>
              <a:t>Functional Splits</a:t>
            </a:r>
          </a:p>
          <a:p>
            <a:pPr>
              <a:spcAft>
                <a:spcPts val="0"/>
              </a:spcAft>
            </a:pPr>
            <a:r>
              <a:rPr lang="en-GB" dirty="0"/>
              <a:t>F1 - Option 2  - High Level Split - similar to LTE backhaul – little change with 3</a:t>
            </a:r>
            <a:r>
              <a:rPr lang="en-GB" sz="2000" dirty="0">
                <a:solidFill>
                  <a:srgbClr val="000000"/>
                </a:solidFill>
              </a:rPr>
              <a:t>µ</a:t>
            </a:r>
            <a:r>
              <a:rPr lang="en-GB" dirty="0"/>
              <a:t>s relative</a:t>
            </a:r>
          </a:p>
          <a:p>
            <a:pPr marL="522900" lvl="1" indent="-342900"/>
            <a:r>
              <a:rPr lang="en-GB" dirty="0"/>
              <a:t>Current LTE macro network of sites and backhaul makes a good starting point for 5G</a:t>
            </a:r>
          </a:p>
          <a:p>
            <a:pPr>
              <a:spcAft>
                <a:spcPts val="0"/>
              </a:spcAft>
            </a:pPr>
            <a:endParaRPr lang="en-GB" dirty="0"/>
          </a:p>
          <a:p>
            <a:pPr>
              <a:spcAft>
                <a:spcPts val="0"/>
              </a:spcAft>
            </a:pPr>
            <a:r>
              <a:rPr lang="en-GB" dirty="0"/>
              <a:t>F2 - Option 7 – Low level Split - </a:t>
            </a:r>
            <a:r>
              <a:rPr lang="en-GB" dirty="0" err="1"/>
              <a:t>eCPRI</a:t>
            </a:r>
            <a:r>
              <a:rPr lang="en-GB" dirty="0"/>
              <a:t> </a:t>
            </a:r>
          </a:p>
          <a:p>
            <a:pPr marL="522900" lvl="1" indent="-342900"/>
            <a:r>
              <a:rPr lang="en-GB" dirty="0"/>
              <a:t>Relative TAE becomes more important, especially with more interference and more beamforming with AAUs</a:t>
            </a:r>
          </a:p>
          <a:p>
            <a:pPr marL="465750" lvl="1" indent="-285750"/>
            <a:r>
              <a:rPr lang="en-GB" dirty="0"/>
              <a:t>Also as Ethernet based CPRI, this means we need Ethernet type sync technology – </a:t>
            </a:r>
            <a:r>
              <a:rPr lang="en-GB" dirty="0" err="1"/>
              <a:t>ie</a:t>
            </a:r>
            <a:r>
              <a:rPr lang="en-GB" dirty="0"/>
              <a:t> PTP, etc</a:t>
            </a:r>
          </a:p>
          <a:p>
            <a:endParaRPr lang="en-GB" sz="2000" dirty="0"/>
          </a:p>
        </p:txBody>
      </p:sp>
      <p:sp>
        <p:nvSpPr>
          <p:cNvPr id="5" name="Slide Number Placeholder 4"/>
          <p:cNvSpPr>
            <a:spLocks noGrp="1"/>
          </p:cNvSpPr>
          <p:nvPr>
            <p:ph type="sldNum" sz="quarter" idx="12"/>
          </p:nvPr>
        </p:nvSpPr>
        <p:spPr/>
        <p:txBody>
          <a:bodyPr/>
          <a:lstStyle/>
          <a:p>
            <a:fld id="{0B868178-02AE-42FC-958D-6B8F13B60175}" type="slidenum">
              <a:rPr lang="en-GB" smtClean="0"/>
              <a:pPr/>
              <a:t>10</a:t>
            </a:fld>
            <a:endParaRPr lang="en-GB"/>
          </a:p>
        </p:txBody>
      </p:sp>
    </p:spTree>
    <p:extLst>
      <p:ext uri="{BB962C8B-B14F-4D97-AF65-F5344CB8AC3E}">
        <p14:creationId xmlns:p14="http://schemas.microsoft.com/office/powerpoint/2010/main" val="349088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5G  New Radio Architecture</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11</a:t>
            </a:fld>
            <a:endParaRPr lang="en-GB"/>
          </a:p>
        </p:txBody>
      </p:sp>
      <p:sp>
        <p:nvSpPr>
          <p:cNvPr id="6" name="Chord 5">
            <a:extLst>
              <a:ext uri="{FF2B5EF4-FFF2-40B4-BE49-F238E27FC236}">
                <a16:creationId xmlns:a16="http://schemas.microsoft.com/office/drawing/2014/main" xmlns="" id="{71621C51-7846-4A0C-92F3-32F8C8420022}"/>
              </a:ext>
            </a:extLst>
          </p:cNvPr>
          <p:cNvSpPr/>
          <p:nvPr/>
        </p:nvSpPr>
        <p:spPr>
          <a:xfrm>
            <a:off x="1566789" y="2112278"/>
            <a:ext cx="2392399" cy="729923"/>
          </a:xfrm>
          <a:prstGeom prst="chord">
            <a:avLst>
              <a:gd name="adj1" fmla="val 5477392"/>
              <a:gd name="adj2" fmla="val 162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xmlns="" id="{CBDC12D9-3246-443A-8157-65895FF9FF6F}"/>
              </a:ext>
            </a:extLst>
          </p:cNvPr>
          <p:cNvSpPr txBox="1">
            <a:spLocks/>
          </p:cNvSpPr>
          <p:nvPr/>
        </p:nvSpPr>
        <p:spPr>
          <a:xfrm>
            <a:off x="9450340" y="5016905"/>
            <a:ext cx="325240" cy="1184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xmlns="" id="{FECAAAAF-1CFB-4FDD-9E68-AD97E67BA1ED}"/>
              </a:ext>
            </a:extLst>
          </p:cNvPr>
          <p:cNvSpPr txBox="1">
            <a:spLocks/>
          </p:cNvSpPr>
          <p:nvPr/>
        </p:nvSpPr>
        <p:spPr>
          <a:xfrm>
            <a:off x="415636" y="821776"/>
            <a:ext cx="8241476" cy="4321724"/>
          </a:xfrm>
          <a:prstGeom prst="rect">
            <a:avLst/>
          </a:prstGeom>
        </p:spPr>
        <p:txBody>
          <a:bodyPr vert="horz" lIns="0" tIns="0" rIns="0" bIns="0" rtlCol="0" anchor="t" anchorCtr="0">
            <a:noAutofit/>
          </a:bodyPr>
          <a:lstStyle>
            <a:lvl1pPr marL="0" indent="0" algn="l" defTabSz="912114" rtl="0" eaLnBrk="1" latinLnBrk="0" hangingPunct="1">
              <a:lnSpc>
                <a:spcPct val="110000"/>
              </a:lnSpc>
              <a:spcBef>
                <a:spcPts val="0"/>
              </a:spcBef>
              <a:spcAft>
                <a:spcPts val="300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endParaRPr lang="en-GB" sz="1800" dirty="0"/>
          </a:p>
        </p:txBody>
      </p:sp>
      <p:sp>
        <p:nvSpPr>
          <p:cNvPr id="9" name="Rectangle 8">
            <a:extLst>
              <a:ext uri="{FF2B5EF4-FFF2-40B4-BE49-F238E27FC236}">
                <a16:creationId xmlns:a16="http://schemas.microsoft.com/office/drawing/2014/main" xmlns="" id="{624A0DB7-AA36-4167-AC36-B7719B7F64E5}"/>
              </a:ext>
            </a:extLst>
          </p:cNvPr>
          <p:cNvSpPr/>
          <p:nvPr/>
        </p:nvSpPr>
        <p:spPr bwMode="auto">
          <a:xfrm>
            <a:off x="2754428" y="1938099"/>
            <a:ext cx="853394" cy="42725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a:solidFill>
                  <a:schemeClr val="bg1"/>
                </a:solidFill>
                <a:ea typeface="ＭＳ Ｐゴシック" charset="0"/>
                <a:cs typeface="ＭＳ Ｐゴシック" charset="0"/>
              </a:rPr>
              <a:t>Antenna</a:t>
            </a:r>
            <a:endParaRPr kumimoji="0" lang="en-GB" sz="1200" i="0" u="none" strike="noStrike" cap="none" normalizeH="0" baseline="0" dirty="0">
              <a:ln>
                <a:noFill/>
              </a:ln>
              <a:solidFill>
                <a:schemeClr val="bg1"/>
              </a:solidFill>
              <a:effectLst/>
              <a:ea typeface="ＭＳ Ｐゴシック" charset="0"/>
              <a:cs typeface="ＭＳ Ｐゴシック" charset="0"/>
            </a:endParaRPr>
          </a:p>
        </p:txBody>
      </p:sp>
      <p:sp>
        <p:nvSpPr>
          <p:cNvPr id="10" name="Rectangle 9">
            <a:extLst>
              <a:ext uri="{FF2B5EF4-FFF2-40B4-BE49-F238E27FC236}">
                <a16:creationId xmlns:a16="http://schemas.microsoft.com/office/drawing/2014/main" xmlns="" id="{696115EB-2F8C-4153-B8D2-908A3646104C}"/>
              </a:ext>
            </a:extLst>
          </p:cNvPr>
          <p:cNvSpPr/>
          <p:nvPr/>
        </p:nvSpPr>
        <p:spPr bwMode="auto">
          <a:xfrm>
            <a:off x="2754428" y="2539233"/>
            <a:ext cx="853394" cy="45205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a:solidFill>
                  <a:schemeClr val="bg1"/>
                </a:solidFill>
                <a:ea typeface="ＭＳ Ｐゴシック" charset="0"/>
                <a:cs typeface="ＭＳ Ｐゴシック" charset="0"/>
              </a:rPr>
              <a:t>Antenna</a:t>
            </a:r>
            <a:endParaRPr kumimoji="0" lang="en-GB" sz="1200" i="0" u="none" strike="noStrike" cap="none" normalizeH="0" baseline="0" dirty="0">
              <a:ln>
                <a:noFill/>
              </a:ln>
              <a:solidFill>
                <a:schemeClr val="bg1"/>
              </a:solidFill>
              <a:effectLst/>
              <a:ea typeface="ＭＳ Ｐゴシック" charset="0"/>
              <a:cs typeface="ＭＳ Ｐゴシック" charset="0"/>
            </a:endParaRPr>
          </a:p>
        </p:txBody>
      </p:sp>
      <p:sp>
        <p:nvSpPr>
          <p:cNvPr id="11" name="Rectangle 10">
            <a:extLst>
              <a:ext uri="{FF2B5EF4-FFF2-40B4-BE49-F238E27FC236}">
                <a16:creationId xmlns:a16="http://schemas.microsoft.com/office/drawing/2014/main" xmlns="" id="{78B4F17C-50B7-45DF-B5EA-59E6CDF8AFB7}"/>
              </a:ext>
            </a:extLst>
          </p:cNvPr>
          <p:cNvSpPr/>
          <p:nvPr/>
        </p:nvSpPr>
        <p:spPr bwMode="auto">
          <a:xfrm>
            <a:off x="2754428" y="3929853"/>
            <a:ext cx="853394" cy="45205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a:solidFill>
                  <a:schemeClr val="bg1"/>
                </a:solidFill>
                <a:ea typeface="ＭＳ Ｐゴシック" charset="0"/>
                <a:cs typeface="ＭＳ Ｐゴシック" charset="0"/>
              </a:rPr>
              <a:t>Antenna</a:t>
            </a:r>
            <a:endParaRPr kumimoji="0" lang="en-GB" sz="1200" i="0" u="none" strike="noStrike" cap="none" normalizeH="0" baseline="0" dirty="0">
              <a:ln>
                <a:noFill/>
              </a:ln>
              <a:solidFill>
                <a:schemeClr val="bg1"/>
              </a:solidFill>
              <a:effectLst/>
              <a:ea typeface="ＭＳ Ｐゴシック" charset="0"/>
              <a:cs typeface="ＭＳ Ｐゴシック" charset="0"/>
            </a:endParaRPr>
          </a:p>
        </p:txBody>
      </p:sp>
      <p:sp>
        <p:nvSpPr>
          <p:cNvPr id="12" name="Rectangle 11">
            <a:extLst>
              <a:ext uri="{FF2B5EF4-FFF2-40B4-BE49-F238E27FC236}">
                <a16:creationId xmlns:a16="http://schemas.microsoft.com/office/drawing/2014/main" xmlns="" id="{47E7CAEE-8EE5-45FB-A6AD-B9541A89DD19}"/>
              </a:ext>
            </a:extLst>
          </p:cNvPr>
          <p:cNvSpPr/>
          <p:nvPr/>
        </p:nvSpPr>
        <p:spPr bwMode="auto">
          <a:xfrm>
            <a:off x="2754428" y="4564853"/>
            <a:ext cx="853394" cy="45205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a:solidFill>
                  <a:schemeClr val="bg1"/>
                </a:solidFill>
                <a:ea typeface="ＭＳ Ｐゴシック" charset="0"/>
                <a:cs typeface="ＭＳ Ｐゴシック" charset="0"/>
              </a:rPr>
              <a:t>Antenna</a:t>
            </a:r>
            <a:endParaRPr kumimoji="0" lang="en-GB" sz="1200" i="0" u="none" strike="noStrike" cap="none" normalizeH="0" baseline="0" dirty="0">
              <a:ln>
                <a:noFill/>
              </a:ln>
              <a:solidFill>
                <a:schemeClr val="bg1"/>
              </a:solidFill>
              <a:effectLst/>
              <a:ea typeface="ＭＳ Ｐゴシック" charset="0"/>
              <a:cs typeface="ＭＳ Ｐゴシック" charset="0"/>
            </a:endParaRPr>
          </a:p>
        </p:txBody>
      </p:sp>
      <p:sp>
        <p:nvSpPr>
          <p:cNvPr id="13" name="Rectangle 12">
            <a:extLst>
              <a:ext uri="{FF2B5EF4-FFF2-40B4-BE49-F238E27FC236}">
                <a16:creationId xmlns:a16="http://schemas.microsoft.com/office/drawing/2014/main" xmlns="" id="{4F0EA207-5601-4BB3-8742-7B7D0DFC9E83}"/>
              </a:ext>
            </a:extLst>
          </p:cNvPr>
          <p:cNvSpPr/>
          <p:nvPr/>
        </p:nvSpPr>
        <p:spPr bwMode="auto">
          <a:xfrm>
            <a:off x="6385222" y="3929853"/>
            <a:ext cx="853394" cy="452052"/>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200" dirty="0">
                <a:solidFill>
                  <a:schemeClr val="bg1"/>
                </a:solidFill>
                <a:ea typeface="ＭＳ Ｐゴシック" charset="0"/>
                <a:cs typeface="ＭＳ Ｐゴシック" charset="0"/>
              </a:rPr>
              <a:t>DU</a:t>
            </a:r>
          </a:p>
        </p:txBody>
      </p:sp>
      <p:sp>
        <p:nvSpPr>
          <p:cNvPr id="14" name="Rectangle 13">
            <a:extLst>
              <a:ext uri="{FF2B5EF4-FFF2-40B4-BE49-F238E27FC236}">
                <a16:creationId xmlns:a16="http://schemas.microsoft.com/office/drawing/2014/main" xmlns="" id="{D0F31DEE-8215-4499-8F07-2710B58FE589}"/>
              </a:ext>
            </a:extLst>
          </p:cNvPr>
          <p:cNvSpPr/>
          <p:nvPr/>
        </p:nvSpPr>
        <p:spPr bwMode="auto">
          <a:xfrm>
            <a:off x="6385222" y="4564853"/>
            <a:ext cx="853394" cy="452052"/>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200" dirty="0">
                <a:solidFill>
                  <a:schemeClr val="bg1"/>
                </a:solidFill>
                <a:ea typeface="ＭＳ Ｐゴシック" charset="0"/>
                <a:cs typeface="ＭＳ Ｐゴシック" charset="0"/>
              </a:rPr>
              <a:t>DU</a:t>
            </a:r>
          </a:p>
        </p:txBody>
      </p:sp>
      <p:sp>
        <p:nvSpPr>
          <p:cNvPr id="15" name="Rectangle 14">
            <a:extLst>
              <a:ext uri="{FF2B5EF4-FFF2-40B4-BE49-F238E27FC236}">
                <a16:creationId xmlns:a16="http://schemas.microsoft.com/office/drawing/2014/main" xmlns="" id="{D7996470-3E54-442D-91B3-630E9D99AA1B}"/>
              </a:ext>
            </a:extLst>
          </p:cNvPr>
          <p:cNvSpPr/>
          <p:nvPr/>
        </p:nvSpPr>
        <p:spPr bwMode="auto">
          <a:xfrm>
            <a:off x="8759566" y="1938099"/>
            <a:ext cx="853394" cy="452052"/>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a:solidFill>
                  <a:schemeClr val="bg1"/>
                </a:solidFill>
                <a:ea typeface="ＭＳ Ｐゴシック" charset="0"/>
                <a:cs typeface="ＭＳ Ｐゴシック" charset="0"/>
              </a:rPr>
              <a:t>CU</a:t>
            </a:r>
            <a:endParaRPr kumimoji="0" lang="en-GB" sz="1200" i="0" u="none" strike="noStrike" cap="none" normalizeH="0" baseline="0" dirty="0">
              <a:ln>
                <a:noFill/>
              </a:ln>
              <a:solidFill>
                <a:schemeClr val="bg1"/>
              </a:solidFill>
              <a:effectLst/>
              <a:ea typeface="ＭＳ Ｐゴシック" charset="0"/>
              <a:cs typeface="ＭＳ Ｐゴシック" charset="0"/>
            </a:endParaRPr>
          </a:p>
        </p:txBody>
      </p:sp>
      <p:cxnSp>
        <p:nvCxnSpPr>
          <p:cNvPr id="16" name="Straight Connector 15">
            <a:extLst>
              <a:ext uri="{FF2B5EF4-FFF2-40B4-BE49-F238E27FC236}">
                <a16:creationId xmlns:a16="http://schemas.microsoft.com/office/drawing/2014/main" xmlns="" id="{75E32FD9-8556-419A-BC1D-534EE9329BD6}"/>
              </a:ext>
            </a:extLst>
          </p:cNvPr>
          <p:cNvCxnSpPr>
            <a:stCxn id="26" idx="3"/>
            <a:endCxn id="15" idx="1"/>
          </p:cNvCxnSpPr>
          <p:nvPr/>
        </p:nvCxnSpPr>
        <p:spPr>
          <a:xfrm>
            <a:off x="7238616" y="2164125"/>
            <a:ext cx="1520950" cy="0"/>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6DFD175-5E5C-4F71-9382-FE97656EDC25}"/>
              </a:ext>
            </a:extLst>
          </p:cNvPr>
          <p:cNvCxnSpPr>
            <a:stCxn id="11" idx="3"/>
            <a:endCxn id="13" idx="1"/>
          </p:cNvCxnSpPr>
          <p:nvPr/>
        </p:nvCxnSpPr>
        <p:spPr>
          <a:xfrm>
            <a:off x="3607822" y="4155879"/>
            <a:ext cx="2777400" cy="0"/>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6EDA7E9-3327-4EFA-A902-33D0DF9FF1BC}"/>
              </a:ext>
            </a:extLst>
          </p:cNvPr>
          <p:cNvCxnSpPr>
            <a:stCxn id="12" idx="3"/>
            <a:endCxn id="14" idx="1"/>
          </p:cNvCxnSpPr>
          <p:nvPr/>
        </p:nvCxnSpPr>
        <p:spPr>
          <a:xfrm>
            <a:off x="3607822" y="4790879"/>
            <a:ext cx="2777400" cy="0"/>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C3ADBA7-5830-49FD-BE8D-319229809E4C}"/>
              </a:ext>
            </a:extLst>
          </p:cNvPr>
          <p:cNvCxnSpPr>
            <a:stCxn id="13" idx="3"/>
            <a:endCxn id="15" idx="1"/>
          </p:cNvCxnSpPr>
          <p:nvPr/>
        </p:nvCxnSpPr>
        <p:spPr>
          <a:xfrm flipV="1">
            <a:off x="7238616" y="2164125"/>
            <a:ext cx="1520950" cy="1991754"/>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BD9B49E-5BAD-464F-B7DB-4BE409928C1C}"/>
              </a:ext>
            </a:extLst>
          </p:cNvPr>
          <p:cNvCxnSpPr>
            <a:stCxn id="14" idx="3"/>
            <a:endCxn id="15" idx="1"/>
          </p:cNvCxnSpPr>
          <p:nvPr/>
        </p:nvCxnSpPr>
        <p:spPr>
          <a:xfrm flipV="1">
            <a:off x="7238616" y="2164125"/>
            <a:ext cx="1520950" cy="2626754"/>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3FA8FB4F-3D6C-4207-91EC-D9CBB875DEBA}"/>
              </a:ext>
            </a:extLst>
          </p:cNvPr>
          <p:cNvSpPr txBox="1"/>
          <p:nvPr/>
        </p:nvSpPr>
        <p:spPr>
          <a:xfrm>
            <a:off x="7540471" y="1913519"/>
            <a:ext cx="917239" cy="307777"/>
          </a:xfrm>
          <a:prstGeom prst="rect">
            <a:avLst/>
          </a:prstGeom>
          <a:noFill/>
        </p:spPr>
        <p:txBody>
          <a:bodyPr wrap="none" rtlCol="0">
            <a:spAutoFit/>
          </a:bodyPr>
          <a:lstStyle/>
          <a:p>
            <a:pPr algn="ctr"/>
            <a:r>
              <a:rPr lang="en-GB" sz="1400" dirty="0">
                <a:solidFill>
                  <a:srgbClr val="321E5A"/>
                </a:solidFill>
              </a:rPr>
              <a:t>Option 2</a:t>
            </a:r>
          </a:p>
        </p:txBody>
      </p:sp>
      <p:sp>
        <p:nvSpPr>
          <p:cNvPr id="22" name="Rectangle 21">
            <a:extLst>
              <a:ext uri="{FF2B5EF4-FFF2-40B4-BE49-F238E27FC236}">
                <a16:creationId xmlns:a16="http://schemas.microsoft.com/office/drawing/2014/main" xmlns="" id="{7E3017A3-B962-40C7-BB62-D1062831B539}"/>
              </a:ext>
            </a:extLst>
          </p:cNvPr>
          <p:cNvSpPr/>
          <p:nvPr/>
        </p:nvSpPr>
        <p:spPr bwMode="auto">
          <a:xfrm>
            <a:off x="6385222" y="3160002"/>
            <a:ext cx="853394" cy="452052"/>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200" dirty="0">
                <a:solidFill>
                  <a:schemeClr val="bg1"/>
                </a:solidFill>
                <a:ea typeface="ＭＳ Ｐゴシック" charset="0"/>
                <a:cs typeface="ＭＳ Ｐゴシック" charset="0"/>
              </a:rPr>
              <a:t>DU</a:t>
            </a:r>
          </a:p>
        </p:txBody>
      </p:sp>
      <p:cxnSp>
        <p:nvCxnSpPr>
          <p:cNvPr id="23" name="Straight Connector 22">
            <a:extLst>
              <a:ext uri="{FF2B5EF4-FFF2-40B4-BE49-F238E27FC236}">
                <a16:creationId xmlns:a16="http://schemas.microsoft.com/office/drawing/2014/main" xmlns="" id="{69064B23-91DD-41BC-86AB-8F73F8820EDB}"/>
              </a:ext>
            </a:extLst>
          </p:cNvPr>
          <p:cNvCxnSpPr>
            <a:stCxn id="22" idx="3"/>
            <a:endCxn id="15" idx="1"/>
          </p:cNvCxnSpPr>
          <p:nvPr/>
        </p:nvCxnSpPr>
        <p:spPr>
          <a:xfrm flipV="1">
            <a:off x="7238616" y="2164125"/>
            <a:ext cx="1520950" cy="1221903"/>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BD0BAA18-D6A6-490D-9B0C-C441B1F2C6C4}"/>
              </a:ext>
            </a:extLst>
          </p:cNvPr>
          <p:cNvSpPr/>
          <p:nvPr/>
        </p:nvSpPr>
        <p:spPr bwMode="auto">
          <a:xfrm>
            <a:off x="2746138" y="3160002"/>
            <a:ext cx="853394" cy="45205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a:solidFill>
                  <a:schemeClr val="bg1"/>
                </a:solidFill>
                <a:ea typeface="ＭＳ Ｐゴシック" charset="0"/>
                <a:cs typeface="ＭＳ Ｐゴシック" charset="0"/>
              </a:rPr>
              <a:t>Antenna</a:t>
            </a:r>
            <a:endParaRPr kumimoji="0" lang="en-GB" sz="1200" i="0" u="none" strike="noStrike" cap="none" normalizeH="0" baseline="0" dirty="0">
              <a:ln>
                <a:noFill/>
              </a:ln>
              <a:solidFill>
                <a:schemeClr val="bg1"/>
              </a:solidFill>
              <a:effectLst/>
              <a:ea typeface="ＭＳ Ｐゴシック" charset="0"/>
              <a:cs typeface="ＭＳ Ｐゴシック" charset="0"/>
            </a:endParaRPr>
          </a:p>
        </p:txBody>
      </p:sp>
      <p:sp>
        <p:nvSpPr>
          <p:cNvPr id="25" name="TextBox 24">
            <a:extLst>
              <a:ext uri="{FF2B5EF4-FFF2-40B4-BE49-F238E27FC236}">
                <a16:creationId xmlns:a16="http://schemas.microsoft.com/office/drawing/2014/main" xmlns="" id="{B36524CC-50D4-4039-BB2D-A0BFFDF6094F}"/>
              </a:ext>
            </a:extLst>
          </p:cNvPr>
          <p:cNvSpPr txBox="1"/>
          <p:nvPr/>
        </p:nvSpPr>
        <p:spPr>
          <a:xfrm>
            <a:off x="7304741" y="2392367"/>
            <a:ext cx="917239" cy="307777"/>
          </a:xfrm>
          <a:prstGeom prst="rect">
            <a:avLst/>
          </a:prstGeom>
          <a:noFill/>
        </p:spPr>
        <p:txBody>
          <a:bodyPr wrap="none" rtlCol="0">
            <a:spAutoFit/>
          </a:bodyPr>
          <a:lstStyle/>
          <a:p>
            <a:pPr algn="ctr"/>
            <a:r>
              <a:rPr lang="en-GB" sz="1400" dirty="0">
                <a:solidFill>
                  <a:srgbClr val="321E5A"/>
                </a:solidFill>
              </a:rPr>
              <a:t>Option 2</a:t>
            </a:r>
          </a:p>
        </p:txBody>
      </p:sp>
      <p:sp>
        <p:nvSpPr>
          <p:cNvPr id="26" name="Rectangle 25">
            <a:extLst>
              <a:ext uri="{FF2B5EF4-FFF2-40B4-BE49-F238E27FC236}">
                <a16:creationId xmlns:a16="http://schemas.microsoft.com/office/drawing/2014/main" xmlns="" id="{E0AF48C1-67BA-427E-8CC6-70998F3A5CAD}"/>
              </a:ext>
            </a:extLst>
          </p:cNvPr>
          <p:cNvSpPr/>
          <p:nvPr/>
        </p:nvSpPr>
        <p:spPr bwMode="auto">
          <a:xfrm>
            <a:off x="6385222" y="1938099"/>
            <a:ext cx="853394" cy="452052"/>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200" dirty="0">
                <a:solidFill>
                  <a:schemeClr val="bg1"/>
                </a:solidFill>
                <a:ea typeface="ＭＳ Ｐゴシック" charset="0"/>
                <a:cs typeface="ＭＳ Ｐゴシック" charset="0"/>
              </a:rPr>
              <a:t>DU</a:t>
            </a:r>
          </a:p>
        </p:txBody>
      </p:sp>
      <p:sp>
        <p:nvSpPr>
          <p:cNvPr id="27" name="TextBox 26">
            <a:extLst>
              <a:ext uri="{FF2B5EF4-FFF2-40B4-BE49-F238E27FC236}">
                <a16:creationId xmlns:a16="http://schemas.microsoft.com/office/drawing/2014/main" xmlns="" id="{16B98D79-1AFA-4B37-8239-AC51640DA2DC}"/>
              </a:ext>
            </a:extLst>
          </p:cNvPr>
          <p:cNvSpPr txBox="1"/>
          <p:nvPr/>
        </p:nvSpPr>
        <p:spPr>
          <a:xfrm>
            <a:off x="4360353" y="1804501"/>
            <a:ext cx="906017" cy="307777"/>
          </a:xfrm>
          <a:prstGeom prst="rect">
            <a:avLst/>
          </a:prstGeom>
          <a:noFill/>
        </p:spPr>
        <p:txBody>
          <a:bodyPr wrap="none" rtlCol="0">
            <a:spAutoFit/>
          </a:bodyPr>
          <a:lstStyle/>
          <a:p>
            <a:pPr algn="ctr"/>
            <a:r>
              <a:rPr lang="en-GB" sz="1400" dirty="0">
                <a:solidFill>
                  <a:srgbClr val="321E5A"/>
                </a:solidFill>
              </a:rPr>
              <a:t>Option 7</a:t>
            </a:r>
          </a:p>
        </p:txBody>
      </p:sp>
      <p:cxnSp>
        <p:nvCxnSpPr>
          <p:cNvPr id="28" name="Straight Arrow Connector 27">
            <a:extLst>
              <a:ext uri="{FF2B5EF4-FFF2-40B4-BE49-F238E27FC236}">
                <a16:creationId xmlns:a16="http://schemas.microsoft.com/office/drawing/2014/main" xmlns="" id="{84E0EBA7-5D3D-43D1-AAA7-2E614FAC0E05}"/>
              </a:ext>
            </a:extLst>
          </p:cNvPr>
          <p:cNvCxnSpPr>
            <a:cxnSpLocks/>
          </p:cNvCxnSpPr>
          <p:nvPr/>
        </p:nvCxnSpPr>
        <p:spPr>
          <a:xfrm>
            <a:off x="6373313" y="2390151"/>
            <a:ext cx="0" cy="752619"/>
          </a:xfrm>
          <a:prstGeom prst="straightConnector1">
            <a:avLst/>
          </a:prstGeom>
          <a:ln w="12700" cap="rnd">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32BC6092-92DF-4E78-8623-68793B7517C6}"/>
              </a:ext>
            </a:extLst>
          </p:cNvPr>
          <p:cNvCxnSpPr>
            <a:cxnSpLocks/>
          </p:cNvCxnSpPr>
          <p:nvPr/>
        </p:nvCxnSpPr>
        <p:spPr>
          <a:xfrm>
            <a:off x="5968378" y="3403260"/>
            <a:ext cx="0" cy="752619"/>
          </a:xfrm>
          <a:prstGeom prst="straightConnector1">
            <a:avLst/>
          </a:prstGeom>
          <a:ln w="12700" cap="rnd">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C78B3D98-15D4-4FFF-A31C-EDF4A62B6F8D}"/>
              </a:ext>
            </a:extLst>
          </p:cNvPr>
          <p:cNvCxnSpPr>
            <a:cxnSpLocks/>
          </p:cNvCxnSpPr>
          <p:nvPr/>
        </p:nvCxnSpPr>
        <p:spPr>
          <a:xfrm>
            <a:off x="5958525" y="4155879"/>
            <a:ext cx="0" cy="635000"/>
          </a:xfrm>
          <a:prstGeom prst="straightConnector1">
            <a:avLst/>
          </a:prstGeom>
          <a:ln w="12700" cap="rnd">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25DFAD22-F1C4-42F3-B6A0-5F339622E5AF}"/>
              </a:ext>
            </a:extLst>
          </p:cNvPr>
          <p:cNvSpPr txBox="1"/>
          <p:nvPr/>
        </p:nvSpPr>
        <p:spPr>
          <a:xfrm>
            <a:off x="5868046" y="2595982"/>
            <a:ext cx="479618" cy="338554"/>
          </a:xfrm>
          <a:prstGeom prst="rect">
            <a:avLst/>
          </a:prstGeom>
          <a:noFill/>
        </p:spPr>
        <p:txBody>
          <a:bodyPr wrap="none" rtlCol="0">
            <a:spAutoFit/>
          </a:bodyPr>
          <a:lstStyle/>
          <a:p>
            <a:pPr algn="ctr"/>
            <a:r>
              <a:rPr lang="en-GB" sz="1600" dirty="0">
                <a:solidFill>
                  <a:srgbClr val="FF0000"/>
                </a:solidFill>
              </a:rPr>
              <a:t>3µs</a:t>
            </a:r>
          </a:p>
        </p:txBody>
      </p:sp>
      <p:sp>
        <p:nvSpPr>
          <p:cNvPr id="32" name="TextBox 31">
            <a:extLst>
              <a:ext uri="{FF2B5EF4-FFF2-40B4-BE49-F238E27FC236}">
                <a16:creationId xmlns:a16="http://schemas.microsoft.com/office/drawing/2014/main" xmlns="" id="{11356B69-3A01-47C2-8267-A607860E2A88}"/>
              </a:ext>
            </a:extLst>
          </p:cNvPr>
          <p:cNvSpPr txBox="1"/>
          <p:nvPr/>
        </p:nvSpPr>
        <p:spPr>
          <a:xfrm>
            <a:off x="5292019" y="3591299"/>
            <a:ext cx="479618" cy="338554"/>
          </a:xfrm>
          <a:prstGeom prst="rect">
            <a:avLst/>
          </a:prstGeom>
          <a:noFill/>
        </p:spPr>
        <p:txBody>
          <a:bodyPr wrap="none" rtlCol="0">
            <a:spAutoFit/>
          </a:bodyPr>
          <a:lstStyle/>
          <a:p>
            <a:pPr algn="ctr"/>
            <a:r>
              <a:rPr lang="en-GB" sz="1600" dirty="0">
                <a:solidFill>
                  <a:srgbClr val="FF0000"/>
                </a:solidFill>
              </a:rPr>
              <a:t>3µs</a:t>
            </a:r>
          </a:p>
        </p:txBody>
      </p:sp>
      <p:sp>
        <p:nvSpPr>
          <p:cNvPr id="33" name="TextBox 32">
            <a:extLst>
              <a:ext uri="{FF2B5EF4-FFF2-40B4-BE49-F238E27FC236}">
                <a16:creationId xmlns:a16="http://schemas.microsoft.com/office/drawing/2014/main" xmlns="" id="{D130A620-D5B6-4B3C-964C-7EA3C0FDFE3F}"/>
              </a:ext>
            </a:extLst>
          </p:cNvPr>
          <p:cNvSpPr txBox="1"/>
          <p:nvPr/>
        </p:nvSpPr>
        <p:spPr>
          <a:xfrm>
            <a:off x="5268774" y="4304102"/>
            <a:ext cx="526106" cy="338554"/>
          </a:xfrm>
          <a:prstGeom prst="rect">
            <a:avLst/>
          </a:prstGeom>
          <a:noFill/>
        </p:spPr>
        <p:txBody>
          <a:bodyPr wrap="none" rtlCol="0">
            <a:spAutoFit/>
          </a:bodyPr>
          <a:lstStyle/>
          <a:p>
            <a:pPr algn="ctr"/>
            <a:r>
              <a:rPr lang="en-GB" sz="1600" dirty="0">
                <a:solidFill>
                  <a:srgbClr val="FF0000"/>
                </a:solidFill>
              </a:rPr>
              <a:t>3 µs</a:t>
            </a:r>
          </a:p>
        </p:txBody>
      </p:sp>
      <p:sp>
        <p:nvSpPr>
          <p:cNvPr id="35" name="Rectangle 34">
            <a:extLst>
              <a:ext uri="{FF2B5EF4-FFF2-40B4-BE49-F238E27FC236}">
                <a16:creationId xmlns:a16="http://schemas.microsoft.com/office/drawing/2014/main" xmlns="" id="{31282A43-CDC1-4593-96E0-79407D6ED3F9}"/>
              </a:ext>
            </a:extLst>
          </p:cNvPr>
          <p:cNvSpPr/>
          <p:nvPr/>
        </p:nvSpPr>
        <p:spPr>
          <a:xfrm>
            <a:off x="1315692" y="3630995"/>
            <a:ext cx="234175" cy="3962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xmlns="" id="{267FD42F-0EFC-42F5-B09F-11CFC9A236DD}"/>
              </a:ext>
            </a:extLst>
          </p:cNvPr>
          <p:cNvCxnSpPr>
            <a:endCxn id="35" idx="0"/>
          </p:cNvCxnSpPr>
          <p:nvPr/>
        </p:nvCxnSpPr>
        <p:spPr>
          <a:xfrm>
            <a:off x="1432780" y="3296282"/>
            <a:ext cx="0" cy="334713"/>
          </a:xfrm>
          <a:prstGeom prst="line">
            <a:avLst/>
          </a:prstGeom>
          <a:ln w="19050" cap="rnd"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03EB72FD-6F1E-4DFA-BF01-7BD899905A07}"/>
              </a:ext>
            </a:extLst>
          </p:cNvPr>
          <p:cNvCxnSpPr>
            <a:endCxn id="11" idx="1"/>
          </p:cNvCxnSpPr>
          <p:nvPr/>
        </p:nvCxnSpPr>
        <p:spPr>
          <a:xfrm>
            <a:off x="1701764" y="3813791"/>
            <a:ext cx="1052664" cy="342088"/>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193C398D-011B-46D2-A76A-8267B00F734F}"/>
              </a:ext>
            </a:extLst>
          </p:cNvPr>
          <p:cNvCxnSpPr>
            <a:endCxn id="10" idx="1"/>
          </p:cNvCxnSpPr>
          <p:nvPr/>
        </p:nvCxnSpPr>
        <p:spPr>
          <a:xfrm>
            <a:off x="1635089" y="2548303"/>
            <a:ext cx="1119339" cy="216956"/>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4F0D3920-64F4-4271-979D-502A34FEBF0F}"/>
              </a:ext>
            </a:extLst>
          </p:cNvPr>
          <p:cNvSpPr txBox="1"/>
          <p:nvPr/>
        </p:nvSpPr>
        <p:spPr>
          <a:xfrm>
            <a:off x="1315692" y="1698076"/>
            <a:ext cx="1434324" cy="523220"/>
          </a:xfrm>
          <a:prstGeom prst="rect">
            <a:avLst/>
          </a:prstGeom>
          <a:noFill/>
        </p:spPr>
        <p:txBody>
          <a:bodyPr wrap="square" rtlCol="0">
            <a:spAutoFit/>
          </a:bodyPr>
          <a:lstStyle/>
          <a:p>
            <a:pPr algn="ctr"/>
            <a:r>
              <a:rPr lang="en-GB" sz="1400" dirty="0">
                <a:solidFill>
                  <a:srgbClr val="321E5A"/>
                </a:solidFill>
              </a:rPr>
              <a:t>Beamforming</a:t>
            </a:r>
          </a:p>
          <a:p>
            <a:pPr algn="ctr"/>
            <a:r>
              <a:rPr lang="en-GB" sz="1400" dirty="0">
                <a:solidFill>
                  <a:srgbClr val="321E5A"/>
                </a:solidFill>
              </a:rPr>
              <a:t>MIMO</a:t>
            </a:r>
          </a:p>
        </p:txBody>
      </p:sp>
      <p:sp>
        <p:nvSpPr>
          <p:cNvPr id="40" name="Rectangle 39">
            <a:extLst>
              <a:ext uri="{FF2B5EF4-FFF2-40B4-BE49-F238E27FC236}">
                <a16:creationId xmlns:a16="http://schemas.microsoft.com/office/drawing/2014/main" xmlns="" id="{C767376D-5297-419F-BED9-EC206C413A3B}"/>
              </a:ext>
            </a:extLst>
          </p:cNvPr>
          <p:cNvSpPr/>
          <p:nvPr/>
        </p:nvSpPr>
        <p:spPr>
          <a:xfrm>
            <a:off x="1332614" y="2458678"/>
            <a:ext cx="234175" cy="3962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xmlns="" id="{C12B61C3-CF58-422D-ABE7-00EFC99B6B1D}"/>
              </a:ext>
            </a:extLst>
          </p:cNvPr>
          <p:cNvCxnSpPr>
            <a:endCxn id="40" idx="0"/>
          </p:cNvCxnSpPr>
          <p:nvPr/>
        </p:nvCxnSpPr>
        <p:spPr>
          <a:xfrm>
            <a:off x="1449702" y="2123965"/>
            <a:ext cx="0" cy="334713"/>
          </a:xfrm>
          <a:prstGeom prst="line">
            <a:avLst/>
          </a:prstGeom>
          <a:ln w="19050" cap="rnd"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1716EA0-3E66-4D62-891D-133715AA5AA3}"/>
              </a:ext>
            </a:extLst>
          </p:cNvPr>
          <p:cNvCxnSpPr>
            <a:cxnSpLocks/>
          </p:cNvCxnSpPr>
          <p:nvPr/>
        </p:nvCxnSpPr>
        <p:spPr>
          <a:xfrm flipV="1">
            <a:off x="1635089" y="2172524"/>
            <a:ext cx="1119339" cy="177676"/>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D97ACF98-AE3D-44DC-9181-8825C2D90113}"/>
              </a:ext>
            </a:extLst>
          </p:cNvPr>
          <p:cNvSpPr txBox="1"/>
          <p:nvPr/>
        </p:nvSpPr>
        <p:spPr>
          <a:xfrm>
            <a:off x="1320104" y="3160002"/>
            <a:ext cx="1434324" cy="307777"/>
          </a:xfrm>
          <a:prstGeom prst="rect">
            <a:avLst/>
          </a:prstGeom>
          <a:noFill/>
        </p:spPr>
        <p:txBody>
          <a:bodyPr wrap="square" rtlCol="0">
            <a:spAutoFit/>
          </a:bodyPr>
          <a:lstStyle/>
          <a:p>
            <a:pPr algn="ctr"/>
            <a:r>
              <a:rPr lang="en-GB" sz="1400" dirty="0">
                <a:solidFill>
                  <a:srgbClr val="321E5A"/>
                </a:solidFill>
              </a:rPr>
              <a:t>Interference</a:t>
            </a:r>
          </a:p>
        </p:txBody>
      </p:sp>
      <p:cxnSp>
        <p:nvCxnSpPr>
          <p:cNvPr id="44" name="Straight Connector 43">
            <a:extLst>
              <a:ext uri="{FF2B5EF4-FFF2-40B4-BE49-F238E27FC236}">
                <a16:creationId xmlns:a16="http://schemas.microsoft.com/office/drawing/2014/main" xmlns="" id="{77319C57-84E4-4D18-BD59-79F4304DBF4A}"/>
              </a:ext>
            </a:extLst>
          </p:cNvPr>
          <p:cNvCxnSpPr>
            <a:stCxn id="24" idx="3"/>
            <a:endCxn id="22" idx="1"/>
          </p:cNvCxnSpPr>
          <p:nvPr/>
        </p:nvCxnSpPr>
        <p:spPr>
          <a:xfrm>
            <a:off x="3599532" y="3386028"/>
            <a:ext cx="2785690" cy="0"/>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xmlns="" id="{7EA3E5FE-5F25-41E6-91E0-A989E8E4E4D7}"/>
              </a:ext>
            </a:extLst>
          </p:cNvPr>
          <p:cNvSpPr/>
          <p:nvPr/>
        </p:nvSpPr>
        <p:spPr bwMode="auto">
          <a:xfrm>
            <a:off x="3607822" y="1938099"/>
            <a:ext cx="589492" cy="1053186"/>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200" dirty="0">
                <a:solidFill>
                  <a:schemeClr val="bg1"/>
                </a:solidFill>
                <a:ea typeface="ＭＳ Ｐゴシック" charset="0"/>
                <a:cs typeface="ＭＳ Ｐゴシック" charset="0"/>
              </a:rPr>
              <a:t>AAU</a:t>
            </a:r>
          </a:p>
        </p:txBody>
      </p:sp>
      <p:cxnSp>
        <p:nvCxnSpPr>
          <p:cNvPr id="46" name="Straight Connector 45">
            <a:extLst>
              <a:ext uri="{FF2B5EF4-FFF2-40B4-BE49-F238E27FC236}">
                <a16:creationId xmlns:a16="http://schemas.microsoft.com/office/drawing/2014/main" xmlns="" id="{110830E6-04EB-49F8-AAF6-237933EC77C0}"/>
              </a:ext>
            </a:extLst>
          </p:cNvPr>
          <p:cNvCxnSpPr>
            <a:cxnSpLocks/>
            <a:stCxn id="45" idx="3"/>
            <a:endCxn id="26" idx="1"/>
          </p:cNvCxnSpPr>
          <p:nvPr/>
        </p:nvCxnSpPr>
        <p:spPr>
          <a:xfrm flipV="1">
            <a:off x="4197314" y="2164125"/>
            <a:ext cx="2187908" cy="300567"/>
          </a:xfrm>
          <a:prstGeom prst="line">
            <a:avLst/>
          </a:prstGeom>
          <a:ln w="12700" cap="rnd" cmpd="thickThin">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4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Standards</a:t>
            </a:r>
          </a:p>
        </p:txBody>
      </p:sp>
      <p:sp>
        <p:nvSpPr>
          <p:cNvPr id="3" name="Content Placeholder 2"/>
          <p:cNvSpPr>
            <a:spLocks noGrp="1"/>
          </p:cNvSpPr>
          <p:nvPr>
            <p:ph idx="1"/>
          </p:nvPr>
        </p:nvSpPr>
        <p:spPr>
          <a:xfrm>
            <a:off x="504000" y="1512000"/>
            <a:ext cx="11232000" cy="4464000"/>
          </a:xfrm>
        </p:spPr>
        <p:txBody>
          <a:bodyPr/>
          <a:lstStyle/>
          <a:p>
            <a:pPr>
              <a:spcAft>
                <a:spcPts val="0"/>
              </a:spcAft>
            </a:pPr>
            <a:r>
              <a:rPr lang="en-GB" dirty="0"/>
              <a:t>ITU - GSTR-TN5G  - Transport network support of IMT-2020/5G</a:t>
            </a:r>
          </a:p>
          <a:p>
            <a:pPr>
              <a:spcAft>
                <a:spcPts val="0"/>
              </a:spcAft>
            </a:pPr>
            <a:r>
              <a:rPr lang="fi-FI" dirty="0"/>
              <a:t>ETSI TS 138 133 V15.2.0 (2018-07) - </a:t>
            </a:r>
            <a:r>
              <a:rPr lang="en-GB" dirty="0"/>
              <a:t>Requirements for support of radio resource management </a:t>
            </a:r>
          </a:p>
          <a:p>
            <a:pPr>
              <a:spcAft>
                <a:spcPts val="0"/>
              </a:spcAft>
            </a:pPr>
            <a:endParaRPr lang="en-GB" dirty="0"/>
          </a:p>
          <a:p>
            <a:pPr marL="0" lvl="1" indent="0">
              <a:buNone/>
            </a:pPr>
            <a:r>
              <a:rPr lang="en-GB" sz="2000" b="1" dirty="0"/>
              <a:t>7.4       Cell phase synchronisation accuracy</a:t>
            </a:r>
          </a:p>
          <a:p>
            <a:pPr marL="180000" lvl="3" indent="0">
              <a:buNone/>
            </a:pPr>
            <a:endParaRPr lang="en-GB" sz="2000" dirty="0"/>
          </a:p>
          <a:p>
            <a:pPr marL="180000" lvl="3" indent="0">
              <a:buNone/>
            </a:pPr>
            <a:r>
              <a:rPr lang="en-GB" sz="2000" dirty="0"/>
              <a:t>7.4.1       Definition</a:t>
            </a:r>
          </a:p>
          <a:p>
            <a:pPr marL="360000" lvl="4" indent="0">
              <a:buNone/>
            </a:pPr>
            <a:r>
              <a:rPr lang="en-GB" sz="2000" dirty="0"/>
              <a:t>Cell phase synchronisation accuracy for TDD is defined as the maximum absolute deviation in frame start timing between any pair of cells on the same frequency that have overlapping coverage areas.</a:t>
            </a:r>
          </a:p>
          <a:p>
            <a:pPr marL="180000" lvl="3" indent="0">
              <a:buNone/>
            </a:pPr>
            <a:endParaRPr lang="en-GB" sz="2000" dirty="0"/>
          </a:p>
          <a:p>
            <a:pPr marL="180000" lvl="3" indent="0">
              <a:buNone/>
            </a:pPr>
            <a:r>
              <a:rPr lang="en-GB" sz="2000" dirty="0"/>
              <a:t>7.4.2       Minimum requirements</a:t>
            </a:r>
          </a:p>
          <a:p>
            <a:pPr marL="360000" lvl="4" indent="0">
              <a:buNone/>
            </a:pPr>
            <a:r>
              <a:rPr lang="en-GB" sz="2000" dirty="0"/>
              <a:t>The cell phase synchronisation accuracy measured at BS antenna connectors shall be better than 3 µs.</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12</a:t>
            </a:fld>
            <a:endParaRPr lang="en-GB"/>
          </a:p>
        </p:txBody>
      </p:sp>
    </p:spTree>
    <p:extLst>
      <p:ext uri="{BB962C8B-B14F-4D97-AF65-F5344CB8AC3E}">
        <p14:creationId xmlns:p14="http://schemas.microsoft.com/office/powerpoint/2010/main" val="268584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Standards</a:t>
            </a:r>
          </a:p>
        </p:txBody>
      </p:sp>
      <p:sp>
        <p:nvSpPr>
          <p:cNvPr id="3" name="Content Placeholder 2"/>
          <p:cNvSpPr>
            <a:spLocks noGrp="1"/>
          </p:cNvSpPr>
          <p:nvPr>
            <p:ph idx="1"/>
          </p:nvPr>
        </p:nvSpPr>
        <p:spPr>
          <a:xfrm>
            <a:off x="504000" y="1512000"/>
            <a:ext cx="11232000" cy="4464000"/>
          </a:xfrm>
        </p:spPr>
        <p:txBody>
          <a:bodyPr/>
          <a:lstStyle/>
          <a:p>
            <a:r>
              <a:rPr lang="en-GB" dirty="0"/>
              <a:t>In many ways we are probably already there, as +/- 1.5µs absolute for standard TDD networks.</a:t>
            </a:r>
          </a:p>
          <a:p>
            <a:r>
              <a:rPr lang="en-GB" dirty="0"/>
              <a:t>The standards also talk about tighter requirements for timing – this is likely to be at the local level between AAU and DUs possibly, and as it is a much more local situation, then this can probably be achieved with PTP with very few hops but full timing support of all nodes in the network. (sub 100 ns) – to be investigated further. </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13</a:t>
            </a:fld>
            <a:endParaRPr lang="en-GB"/>
          </a:p>
        </p:txBody>
      </p:sp>
    </p:spTree>
    <p:extLst>
      <p:ext uri="{BB962C8B-B14F-4D97-AF65-F5344CB8AC3E}">
        <p14:creationId xmlns:p14="http://schemas.microsoft.com/office/powerpoint/2010/main" val="176791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EN-DC </a:t>
            </a:r>
          </a:p>
        </p:txBody>
      </p:sp>
      <p:sp>
        <p:nvSpPr>
          <p:cNvPr id="3" name="Content Placeholder 2"/>
          <p:cNvSpPr>
            <a:spLocks noGrp="1"/>
          </p:cNvSpPr>
          <p:nvPr>
            <p:ph idx="1"/>
          </p:nvPr>
        </p:nvSpPr>
        <p:spPr>
          <a:xfrm>
            <a:off x="504000" y="1512000"/>
            <a:ext cx="5039748" cy="4464000"/>
          </a:xfrm>
        </p:spPr>
        <p:txBody>
          <a:bodyPr/>
          <a:lstStyle/>
          <a:p>
            <a:pPr marL="0" lvl="2" indent="0">
              <a:buNone/>
            </a:pPr>
            <a:r>
              <a:rPr lang="en-GB" b="1" dirty="0"/>
              <a:t>EN-DC </a:t>
            </a:r>
            <a:r>
              <a:rPr lang="en-GB" dirty="0"/>
              <a:t>- E-UTRA-NR Dual Connectivity </a:t>
            </a:r>
          </a:p>
          <a:p>
            <a:pPr marL="0" lvl="2" indent="0">
              <a:buNone/>
            </a:pPr>
            <a:endParaRPr lang="en-GB" dirty="0"/>
          </a:p>
          <a:p>
            <a:pPr marL="0" lvl="2" indent="0">
              <a:buNone/>
            </a:pPr>
            <a:r>
              <a:rPr lang="en-GB" dirty="0"/>
              <a:t>This is </a:t>
            </a:r>
            <a:r>
              <a:rPr lang="en-GB" b="1" dirty="0"/>
              <a:t>Option 3x  </a:t>
            </a:r>
            <a:r>
              <a:rPr lang="en-GB" dirty="0"/>
              <a:t>- 4G with a 5G </a:t>
            </a:r>
            <a:r>
              <a:rPr lang="en-GB" dirty="0" err="1"/>
              <a:t>gNB</a:t>
            </a:r>
            <a:r>
              <a:rPr lang="en-GB" dirty="0"/>
              <a:t> attached - connecting to the LTE EPC+.</a:t>
            </a:r>
          </a:p>
          <a:p>
            <a:pPr marL="0" lvl="2" indent="0">
              <a:buNone/>
            </a:pPr>
            <a:endParaRPr lang="en-GB" dirty="0"/>
          </a:p>
          <a:p>
            <a:pPr marL="0" lvl="2" indent="0">
              <a:buNone/>
            </a:pPr>
            <a:r>
              <a:rPr lang="en-GB" dirty="0"/>
              <a:t>5G is primarily a user plane enhancement for </a:t>
            </a:r>
            <a:r>
              <a:rPr lang="en-GB" dirty="0" err="1"/>
              <a:t>eMBB</a:t>
            </a:r>
            <a:endParaRPr lang="en-GB" dirty="0"/>
          </a:p>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pPr/>
              <a:t>14</a:t>
            </a:fld>
            <a:endParaRPr lang="en-GB"/>
          </a:p>
        </p:txBody>
      </p:sp>
      <p:pic>
        <p:nvPicPr>
          <p:cNvPr id="4" name="Picture 3">
            <a:extLst>
              <a:ext uri="{FF2B5EF4-FFF2-40B4-BE49-F238E27FC236}">
                <a16:creationId xmlns:a16="http://schemas.microsoft.com/office/drawing/2014/main" xmlns="" id="{58546736-7CB2-4616-BB2F-44F05B1B7120}"/>
              </a:ext>
            </a:extLst>
          </p:cNvPr>
          <p:cNvPicPr>
            <a:picLocks noChangeAspect="1"/>
          </p:cNvPicPr>
          <p:nvPr/>
        </p:nvPicPr>
        <p:blipFill>
          <a:blip r:embed="rId2"/>
          <a:stretch>
            <a:fillRect/>
          </a:stretch>
        </p:blipFill>
        <p:spPr>
          <a:xfrm>
            <a:off x="5561270" y="1260029"/>
            <a:ext cx="5709382" cy="4176464"/>
          </a:xfrm>
          <a:prstGeom prst="rect">
            <a:avLst/>
          </a:prstGeom>
        </p:spPr>
      </p:pic>
    </p:spTree>
    <p:extLst>
      <p:ext uri="{BB962C8B-B14F-4D97-AF65-F5344CB8AC3E}">
        <p14:creationId xmlns:p14="http://schemas.microsoft.com/office/powerpoint/2010/main" val="69978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mean Day 1</a:t>
            </a:r>
          </a:p>
        </p:txBody>
      </p:sp>
      <p:sp>
        <p:nvSpPr>
          <p:cNvPr id="3" name="Content Placeholder 2"/>
          <p:cNvSpPr>
            <a:spLocks noGrp="1"/>
          </p:cNvSpPr>
          <p:nvPr>
            <p:ph idx="1"/>
          </p:nvPr>
        </p:nvSpPr>
        <p:spPr>
          <a:xfrm>
            <a:off x="504000" y="1512000"/>
            <a:ext cx="6479908" cy="4464000"/>
          </a:xfrm>
        </p:spPr>
        <p:txBody>
          <a:bodyPr/>
          <a:lstStyle/>
          <a:p>
            <a:r>
              <a:rPr lang="en-GB" dirty="0"/>
              <a:t>Day 1 </a:t>
            </a:r>
          </a:p>
          <a:p>
            <a:pPr marL="342900" lvl="2" indent="-342900">
              <a:lnSpc>
                <a:spcPct val="100000"/>
              </a:lnSpc>
              <a:spcAft>
                <a:spcPts val="600"/>
              </a:spcAft>
              <a:buFont typeface="Arial"/>
              <a:buChar char="•"/>
            </a:pPr>
            <a:r>
              <a:rPr lang="en-GB" dirty="0"/>
              <a:t>Option 3x -a dual deployment of </a:t>
            </a:r>
            <a:r>
              <a:rPr lang="en-GB" dirty="0" err="1"/>
              <a:t>gNB</a:t>
            </a:r>
            <a:r>
              <a:rPr lang="en-GB" dirty="0"/>
              <a:t> and </a:t>
            </a:r>
            <a:r>
              <a:rPr lang="en-GB" dirty="0" err="1"/>
              <a:t>eNB</a:t>
            </a:r>
            <a:r>
              <a:rPr lang="en-GB" dirty="0"/>
              <a:t> – </a:t>
            </a:r>
            <a:r>
              <a:rPr lang="en-GB" dirty="0" err="1"/>
              <a:t>gNB</a:t>
            </a:r>
            <a:r>
              <a:rPr lang="en-GB" dirty="0"/>
              <a:t> has no control plane and is dependant on X2 to </a:t>
            </a:r>
            <a:r>
              <a:rPr lang="en-GB" dirty="0" err="1"/>
              <a:t>eNB</a:t>
            </a:r>
            <a:r>
              <a:rPr lang="en-GB" dirty="0"/>
              <a:t> to the EPC+ on S1</a:t>
            </a:r>
          </a:p>
          <a:p>
            <a:pPr marL="342900" lvl="2" indent="-342900">
              <a:lnSpc>
                <a:spcPct val="100000"/>
              </a:lnSpc>
              <a:spcAft>
                <a:spcPts val="600"/>
              </a:spcAft>
              <a:buFont typeface="Arial"/>
              <a:buChar char="•"/>
            </a:pPr>
            <a:r>
              <a:rPr lang="en-GB" dirty="0"/>
              <a:t>UE can download on one node and upload on the other, or traffic can be balanced over both bearers.</a:t>
            </a:r>
          </a:p>
          <a:p>
            <a:pPr marL="342900" lvl="2" indent="-342900">
              <a:lnSpc>
                <a:spcPct val="100000"/>
              </a:lnSpc>
              <a:spcAft>
                <a:spcPts val="600"/>
              </a:spcAft>
              <a:buFont typeface="Arial"/>
              <a:buChar char="•"/>
            </a:pPr>
            <a:r>
              <a:rPr lang="en-GB" dirty="0"/>
              <a:t>Sync requirements of +/- 1.5</a:t>
            </a:r>
            <a:r>
              <a:rPr lang="en-GB" dirty="0">
                <a:solidFill>
                  <a:srgbClr val="000000"/>
                </a:solidFill>
              </a:rPr>
              <a:t>µ</a:t>
            </a:r>
            <a:r>
              <a:rPr lang="en-GB" dirty="0"/>
              <a:t>s absolute to support TDD</a:t>
            </a:r>
          </a:p>
          <a:p>
            <a:pPr marL="342900" lvl="2" indent="-342900">
              <a:lnSpc>
                <a:spcPct val="100000"/>
              </a:lnSpc>
              <a:spcAft>
                <a:spcPts val="600"/>
              </a:spcAft>
              <a:buFont typeface="Arial"/>
              <a:buChar char="•"/>
            </a:pPr>
            <a:r>
              <a:rPr lang="en-GB" dirty="0"/>
              <a:t>Hybrid sync is the preferred option – loss of pure PTP will lock down TDD radio</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15</a:t>
            </a:fld>
            <a:endParaRPr lang="en-GB"/>
          </a:p>
        </p:txBody>
      </p:sp>
      <p:pic>
        <p:nvPicPr>
          <p:cNvPr id="4" name="Picture 3">
            <a:extLst>
              <a:ext uri="{FF2B5EF4-FFF2-40B4-BE49-F238E27FC236}">
                <a16:creationId xmlns:a16="http://schemas.microsoft.com/office/drawing/2014/main" xmlns="" id="{7DE0210F-24D1-45C3-A9B8-D346C50A989F}"/>
              </a:ext>
            </a:extLst>
          </p:cNvPr>
          <p:cNvPicPr>
            <a:picLocks noChangeAspect="1"/>
          </p:cNvPicPr>
          <p:nvPr/>
        </p:nvPicPr>
        <p:blipFill>
          <a:blip r:embed="rId2"/>
          <a:stretch>
            <a:fillRect/>
          </a:stretch>
        </p:blipFill>
        <p:spPr>
          <a:xfrm>
            <a:off x="7343948" y="1260029"/>
            <a:ext cx="2952328" cy="4591754"/>
          </a:xfrm>
          <a:prstGeom prst="rect">
            <a:avLst/>
          </a:prstGeom>
        </p:spPr>
      </p:pic>
    </p:spTree>
    <p:extLst>
      <p:ext uri="{BB962C8B-B14F-4D97-AF65-F5344CB8AC3E}">
        <p14:creationId xmlns:p14="http://schemas.microsoft.com/office/powerpoint/2010/main" val="5742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mean Day 2</a:t>
            </a:r>
          </a:p>
        </p:txBody>
      </p:sp>
      <p:sp>
        <p:nvSpPr>
          <p:cNvPr id="3" name="Content Placeholder 2"/>
          <p:cNvSpPr>
            <a:spLocks noGrp="1"/>
          </p:cNvSpPr>
          <p:nvPr>
            <p:ph idx="1"/>
          </p:nvPr>
        </p:nvSpPr>
        <p:spPr>
          <a:xfrm>
            <a:off x="504000" y="1512000"/>
            <a:ext cx="7488020" cy="4464000"/>
          </a:xfrm>
        </p:spPr>
        <p:txBody>
          <a:bodyPr/>
          <a:lstStyle/>
          <a:p>
            <a:r>
              <a:rPr lang="en-GB" dirty="0"/>
              <a:t>Day 2 </a:t>
            </a:r>
          </a:p>
          <a:p>
            <a:pPr marL="342900" lvl="2" indent="-342900">
              <a:lnSpc>
                <a:spcPct val="100000"/>
              </a:lnSpc>
              <a:spcAft>
                <a:spcPts val="600"/>
              </a:spcAft>
              <a:buFont typeface="Arial"/>
              <a:buChar char="•"/>
            </a:pPr>
            <a:r>
              <a:rPr lang="en-GB" dirty="0"/>
              <a:t>Option 7/2/4 – 5G Core</a:t>
            </a:r>
          </a:p>
          <a:p>
            <a:pPr marL="342900" lvl="2" indent="-342900">
              <a:lnSpc>
                <a:spcPct val="100000"/>
              </a:lnSpc>
              <a:spcAft>
                <a:spcPts val="600"/>
              </a:spcAft>
              <a:buFont typeface="Arial"/>
              <a:buChar char="•"/>
            </a:pPr>
            <a:r>
              <a:rPr lang="en-GB" dirty="0"/>
              <a:t>CU/DU – RAN Functional Decomposition</a:t>
            </a:r>
          </a:p>
          <a:p>
            <a:pPr marL="342900" lvl="2" indent="-342900">
              <a:lnSpc>
                <a:spcPct val="100000"/>
              </a:lnSpc>
              <a:spcAft>
                <a:spcPts val="600"/>
              </a:spcAft>
              <a:buFont typeface="Arial"/>
              <a:buChar char="•"/>
            </a:pPr>
            <a:r>
              <a:rPr lang="en-GB" dirty="0"/>
              <a:t>5G Stand alone radio</a:t>
            </a:r>
          </a:p>
          <a:p>
            <a:pPr marL="342900" lvl="2" indent="-342900">
              <a:lnSpc>
                <a:spcPct val="100000"/>
              </a:lnSpc>
              <a:spcAft>
                <a:spcPts val="600"/>
              </a:spcAft>
              <a:buFont typeface="Arial"/>
              <a:buChar char="•"/>
            </a:pPr>
            <a:r>
              <a:rPr lang="en-GB" dirty="0"/>
              <a:t>NFV – Network Function Virtualisation – CU/IPSec GW/UPF/Content Distribution</a:t>
            </a:r>
          </a:p>
          <a:p>
            <a:pPr marL="342900" lvl="2" indent="-342900">
              <a:lnSpc>
                <a:spcPct val="100000"/>
              </a:lnSpc>
              <a:spcAft>
                <a:spcPts val="600"/>
              </a:spcAft>
              <a:buFont typeface="Arial"/>
              <a:buChar char="•"/>
            </a:pPr>
            <a:r>
              <a:rPr lang="en-GB" dirty="0"/>
              <a:t>IPV6 - infrastructure</a:t>
            </a:r>
          </a:p>
          <a:p>
            <a:pPr marL="342900" lvl="2" indent="-342900">
              <a:lnSpc>
                <a:spcPct val="100000"/>
              </a:lnSpc>
              <a:spcAft>
                <a:spcPts val="600"/>
              </a:spcAft>
              <a:buFont typeface="Arial"/>
              <a:buChar char="•"/>
            </a:pPr>
            <a:r>
              <a:rPr lang="en-GB" dirty="0"/>
              <a:t>RU/AAU/Small Cells </a:t>
            </a:r>
          </a:p>
          <a:p>
            <a:pPr marL="522900" lvl="3" indent="-342900">
              <a:lnSpc>
                <a:spcPct val="100000"/>
              </a:lnSpc>
              <a:spcAft>
                <a:spcPts val="600"/>
              </a:spcAft>
              <a:buFont typeface="Arial"/>
              <a:buChar char="•"/>
            </a:pPr>
            <a:r>
              <a:rPr lang="en-GB" dirty="0"/>
              <a:t>tighter relative sync between local nodes</a:t>
            </a:r>
          </a:p>
          <a:p>
            <a:pPr marL="522900" lvl="3" indent="-342900">
              <a:lnSpc>
                <a:spcPct val="100000"/>
              </a:lnSpc>
              <a:spcAft>
                <a:spcPts val="600"/>
              </a:spcAft>
              <a:buFont typeface="Arial"/>
              <a:buChar char="•"/>
            </a:pPr>
            <a:r>
              <a:rPr lang="en-GB" dirty="0"/>
              <a:t>Network Based MIMO</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16</a:t>
            </a:fld>
            <a:endParaRPr lang="en-GB"/>
          </a:p>
        </p:txBody>
      </p:sp>
      <p:pic>
        <p:nvPicPr>
          <p:cNvPr id="6" name="Picture 5">
            <a:extLst>
              <a:ext uri="{FF2B5EF4-FFF2-40B4-BE49-F238E27FC236}">
                <a16:creationId xmlns:a16="http://schemas.microsoft.com/office/drawing/2014/main" xmlns="" id="{642C6178-3541-49A2-A56B-EB4C7898FFEF}"/>
              </a:ext>
            </a:extLst>
          </p:cNvPr>
          <p:cNvPicPr>
            <a:picLocks noChangeAspect="1"/>
          </p:cNvPicPr>
          <p:nvPr/>
        </p:nvPicPr>
        <p:blipFill>
          <a:blip r:embed="rId2"/>
          <a:stretch>
            <a:fillRect/>
          </a:stretch>
        </p:blipFill>
        <p:spPr>
          <a:xfrm>
            <a:off x="8280052" y="1387638"/>
            <a:ext cx="3288543" cy="4608512"/>
          </a:xfrm>
          <a:prstGeom prst="rect">
            <a:avLst/>
          </a:prstGeom>
        </p:spPr>
      </p:pic>
    </p:spTree>
    <p:extLst>
      <p:ext uri="{BB962C8B-B14F-4D97-AF65-F5344CB8AC3E}">
        <p14:creationId xmlns:p14="http://schemas.microsoft.com/office/powerpoint/2010/main" val="236971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issues that need to be addressed</a:t>
            </a:r>
          </a:p>
        </p:txBody>
      </p:sp>
      <p:sp>
        <p:nvSpPr>
          <p:cNvPr id="3" name="Content Placeholder 2"/>
          <p:cNvSpPr>
            <a:spLocks noGrp="1"/>
          </p:cNvSpPr>
          <p:nvPr>
            <p:ph idx="1"/>
          </p:nvPr>
        </p:nvSpPr>
        <p:spPr>
          <a:xfrm>
            <a:off x="504000" y="1512000"/>
            <a:ext cx="11232000" cy="4464000"/>
          </a:xfrm>
        </p:spPr>
        <p:txBody>
          <a:bodyPr/>
          <a:lstStyle/>
          <a:p>
            <a:pPr lvl="2">
              <a:lnSpc>
                <a:spcPct val="100000"/>
              </a:lnSpc>
              <a:spcAft>
                <a:spcPts val="600"/>
              </a:spcAft>
              <a:buFont typeface="Arial" panose="020B0604020202020204" pitchFamily="34" charset="0"/>
              <a:buChar char="•"/>
            </a:pPr>
            <a:r>
              <a:rPr lang="en-GB" dirty="0"/>
              <a:t>GPS – is it fit for purpose and where does it fit an operators plans</a:t>
            </a:r>
          </a:p>
          <a:p>
            <a:pPr lvl="2">
              <a:lnSpc>
                <a:spcPct val="100000"/>
              </a:lnSpc>
              <a:spcAft>
                <a:spcPts val="600"/>
              </a:spcAft>
              <a:buFont typeface="Arial" panose="020B0604020202020204" pitchFamily="34" charset="0"/>
              <a:buChar char="•"/>
            </a:pPr>
            <a:r>
              <a:rPr lang="en-GB" dirty="0"/>
              <a:t>Hybrid sync – essential to maintain phase if PTP is lost – TDD radio shut down</a:t>
            </a:r>
          </a:p>
          <a:p>
            <a:pPr lvl="2">
              <a:lnSpc>
                <a:spcPct val="100000"/>
              </a:lnSpc>
              <a:spcAft>
                <a:spcPts val="600"/>
              </a:spcAft>
              <a:buFont typeface="Arial" panose="020B0604020202020204" pitchFamily="34" charset="0"/>
              <a:buChar char="•"/>
            </a:pPr>
            <a:r>
              <a:rPr lang="en-GB" dirty="0"/>
              <a:t>No guard band  - inter operator interference. UK issue – operators will need to work together. UK awaiting OFCOM guidance or operator agreement. In China it is mandated. </a:t>
            </a:r>
          </a:p>
          <a:p>
            <a:pPr lvl="2">
              <a:lnSpc>
                <a:spcPct val="100000"/>
              </a:lnSpc>
              <a:spcAft>
                <a:spcPts val="600"/>
              </a:spcAft>
              <a:buFont typeface="Arial" panose="020B0604020202020204" pitchFamily="34" charset="0"/>
              <a:buChar char="•"/>
            </a:pPr>
            <a:r>
              <a:rPr lang="en-GB" dirty="0"/>
              <a:t>AAU and tighter local sync requirements.</a:t>
            </a:r>
          </a:p>
          <a:p>
            <a:pPr lvl="2">
              <a:lnSpc>
                <a:spcPct val="100000"/>
              </a:lnSpc>
              <a:spcAft>
                <a:spcPts val="600"/>
              </a:spcAft>
              <a:buFont typeface="Arial" panose="020B0604020202020204" pitchFamily="34" charset="0"/>
              <a:buChar char="•"/>
            </a:pPr>
            <a:r>
              <a:rPr lang="en-GB" dirty="0"/>
              <a:t>Day 1 - build the likely services  - </a:t>
            </a:r>
            <a:r>
              <a:rPr lang="en-GB" dirty="0" err="1"/>
              <a:t>ie</a:t>
            </a:r>
            <a:r>
              <a:rPr lang="en-GB" dirty="0"/>
              <a:t>. </a:t>
            </a:r>
            <a:r>
              <a:rPr lang="en-GB" dirty="0" err="1"/>
              <a:t>eMBB</a:t>
            </a:r>
            <a:endParaRPr lang="en-GB" dirty="0"/>
          </a:p>
          <a:p>
            <a:pPr lvl="2">
              <a:lnSpc>
                <a:spcPct val="100000"/>
              </a:lnSpc>
              <a:spcAft>
                <a:spcPts val="600"/>
              </a:spcAft>
              <a:buFont typeface="Arial" panose="020B0604020202020204" pitchFamily="34" charset="0"/>
              <a:buChar char="•"/>
            </a:pPr>
            <a:r>
              <a:rPr lang="en-GB" dirty="0"/>
              <a:t>Day 2  - evolution – the rest of the triangle – apparently it has 3 corners (not 1)</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17</a:t>
            </a:fld>
            <a:endParaRPr lang="en-GB"/>
          </a:p>
        </p:txBody>
      </p:sp>
    </p:spTree>
    <p:extLst>
      <p:ext uri="{BB962C8B-B14F-4D97-AF65-F5344CB8AC3E}">
        <p14:creationId xmlns:p14="http://schemas.microsoft.com/office/powerpoint/2010/main" val="731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issues that need to be addressed</a:t>
            </a:r>
          </a:p>
        </p:txBody>
      </p:sp>
      <p:sp>
        <p:nvSpPr>
          <p:cNvPr id="3" name="Content Placeholder 2"/>
          <p:cNvSpPr>
            <a:spLocks noGrp="1"/>
          </p:cNvSpPr>
          <p:nvPr>
            <p:ph idx="1"/>
          </p:nvPr>
        </p:nvSpPr>
        <p:spPr>
          <a:xfrm>
            <a:off x="504000" y="1512000"/>
            <a:ext cx="11232000" cy="4464000"/>
          </a:xfrm>
        </p:spPr>
        <p:txBody>
          <a:bodyPr/>
          <a:lstStyle/>
          <a:p>
            <a:pPr marL="0" lvl="2" indent="0">
              <a:lnSpc>
                <a:spcPct val="100000"/>
              </a:lnSpc>
              <a:spcAft>
                <a:spcPts val="600"/>
              </a:spcAft>
              <a:buNone/>
            </a:pPr>
            <a:r>
              <a:rPr lang="en-GB" dirty="0"/>
              <a:t>5G is here, but it is not standalone – it uses EN-DC – Option 3x</a:t>
            </a:r>
          </a:p>
          <a:p>
            <a:pPr marL="0" lvl="2" indent="0">
              <a:lnSpc>
                <a:spcPct val="100000"/>
              </a:lnSpc>
              <a:spcAft>
                <a:spcPts val="600"/>
              </a:spcAft>
              <a:buNone/>
            </a:pPr>
            <a:r>
              <a:rPr lang="en-GB" dirty="0"/>
              <a:t>The TDD radio has a known requirement of </a:t>
            </a:r>
            <a:r>
              <a:rPr lang="en-GB" b="1" dirty="0"/>
              <a:t>3</a:t>
            </a:r>
            <a:r>
              <a:rPr lang="en-GB" dirty="0">
                <a:solidFill>
                  <a:srgbClr val="000000"/>
                </a:solidFill>
              </a:rPr>
              <a:t>µ</a:t>
            </a:r>
            <a:r>
              <a:rPr lang="en-GB" b="1" dirty="0"/>
              <a:t>s relative sync</a:t>
            </a:r>
          </a:p>
          <a:p>
            <a:pPr marL="0" lvl="2" indent="0">
              <a:lnSpc>
                <a:spcPct val="100000"/>
              </a:lnSpc>
              <a:spcAft>
                <a:spcPts val="600"/>
              </a:spcAft>
              <a:buNone/>
            </a:pPr>
            <a:endParaRPr lang="en-GB" dirty="0"/>
          </a:p>
          <a:p>
            <a:pPr marL="0" lvl="2" indent="0">
              <a:lnSpc>
                <a:spcPct val="100000"/>
              </a:lnSpc>
              <a:spcAft>
                <a:spcPts val="600"/>
              </a:spcAft>
              <a:buNone/>
            </a:pPr>
            <a:r>
              <a:rPr lang="en-GB" dirty="0"/>
              <a:t>Network Based MIMO may be the driver for tighter requirements.</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18</a:t>
            </a:fld>
            <a:endParaRPr lang="en-GB"/>
          </a:p>
        </p:txBody>
      </p:sp>
    </p:spTree>
    <p:extLst>
      <p:ext uri="{BB962C8B-B14F-4D97-AF65-F5344CB8AC3E}">
        <p14:creationId xmlns:p14="http://schemas.microsoft.com/office/powerpoint/2010/main" val="370105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pPr marL="342900" indent="-342900">
              <a:lnSpc>
                <a:spcPct val="100000"/>
              </a:lnSpc>
              <a:spcAft>
                <a:spcPts val="600"/>
              </a:spcAft>
              <a:buFont typeface="Arial"/>
              <a:buChar char="•"/>
            </a:pPr>
            <a:r>
              <a:rPr lang="en-GB" dirty="0"/>
              <a:t>EE/BT – where are we with 5G</a:t>
            </a:r>
          </a:p>
          <a:p>
            <a:pPr marL="342900" indent="-342900">
              <a:lnSpc>
                <a:spcPct val="100000"/>
              </a:lnSpc>
              <a:spcAft>
                <a:spcPts val="600"/>
              </a:spcAft>
              <a:buFont typeface="Arial"/>
              <a:buChar char="•"/>
            </a:pPr>
            <a:r>
              <a:rPr lang="en-GB" dirty="0"/>
              <a:t>5G – what is it about &amp; what is it really about</a:t>
            </a:r>
          </a:p>
          <a:p>
            <a:pPr marL="342900" indent="-342900">
              <a:lnSpc>
                <a:spcPct val="100000"/>
              </a:lnSpc>
              <a:spcAft>
                <a:spcPts val="600"/>
              </a:spcAft>
              <a:buFont typeface="Arial"/>
              <a:buChar char="•"/>
            </a:pPr>
            <a:r>
              <a:rPr lang="en-GB" dirty="0"/>
              <a:t>Architecture</a:t>
            </a:r>
          </a:p>
          <a:p>
            <a:pPr marL="342900" indent="-342900">
              <a:lnSpc>
                <a:spcPct val="100000"/>
              </a:lnSpc>
              <a:spcAft>
                <a:spcPts val="600"/>
              </a:spcAft>
              <a:buFont typeface="Arial"/>
              <a:buChar char="•"/>
            </a:pPr>
            <a:r>
              <a:rPr lang="en-GB" dirty="0"/>
              <a:t>Standards</a:t>
            </a:r>
          </a:p>
          <a:p>
            <a:pPr marL="342900" indent="-342900">
              <a:lnSpc>
                <a:spcPct val="100000"/>
              </a:lnSpc>
              <a:spcAft>
                <a:spcPts val="600"/>
              </a:spcAft>
              <a:buFont typeface="Arial"/>
              <a:buChar char="•"/>
            </a:pPr>
            <a:r>
              <a:rPr lang="en-GB" dirty="0"/>
              <a:t>EN-DC  </a:t>
            </a:r>
          </a:p>
          <a:p>
            <a:pPr marL="342900" indent="-342900">
              <a:lnSpc>
                <a:spcPct val="100000"/>
              </a:lnSpc>
              <a:spcAft>
                <a:spcPts val="600"/>
              </a:spcAft>
              <a:buFont typeface="Arial"/>
              <a:buChar char="•"/>
            </a:pPr>
            <a:r>
              <a:rPr lang="en-GB" dirty="0"/>
              <a:t>What does this mean for day 1</a:t>
            </a:r>
          </a:p>
          <a:p>
            <a:pPr marL="342900" indent="-342900">
              <a:lnSpc>
                <a:spcPct val="100000"/>
              </a:lnSpc>
              <a:spcAft>
                <a:spcPts val="600"/>
              </a:spcAft>
              <a:buFont typeface="Arial"/>
              <a:buChar char="•"/>
            </a:pPr>
            <a:r>
              <a:rPr lang="en-GB" dirty="0"/>
              <a:t>Where do we go for day 2</a:t>
            </a:r>
          </a:p>
          <a:p>
            <a:pPr marL="342900" indent="-342900">
              <a:lnSpc>
                <a:spcPct val="100000"/>
              </a:lnSpc>
              <a:spcAft>
                <a:spcPts val="600"/>
              </a:spcAft>
              <a:buFont typeface="Arial"/>
              <a:buChar char="•"/>
            </a:pPr>
            <a:r>
              <a:rPr lang="en-GB" dirty="0"/>
              <a:t>Operator issues that need to be addressed</a:t>
            </a:r>
          </a:p>
          <a:p>
            <a:pPr marL="342900" indent="-342900">
              <a:lnSpc>
                <a:spcPct val="100000"/>
              </a:lnSpc>
              <a:spcAft>
                <a:spcPts val="600"/>
              </a:spcAft>
              <a:buFont typeface="Arial"/>
              <a:buChar char="•"/>
            </a:pPr>
            <a:r>
              <a:rPr lang="en-GB" dirty="0"/>
              <a:t>Summary</a:t>
            </a:r>
          </a:p>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pPr/>
              <a:t>2</a:t>
            </a:fld>
            <a:endParaRPr lang="en-GB"/>
          </a:p>
        </p:txBody>
      </p:sp>
      <p:pic>
        <p:nvPicPr>
          <p:cNvPr id="4" name="Picture 3">
            <a:extLst>
              <a:ext uri="{FF2B5EF4-FFF2-40B4-BE49-F238E27FC236}">
                <a16:creationId xmlns:a16="http://schemas.microsoft.com/office/drawing/2014/main" xmlns="" id="{8DEB27C7-A462-418C-977B-4153967F8ACC}"/>
              </a:ext>
            </a:extLst>
          </p:cNvPr>
          <p:cNvPicPr>
            <a:picLocks noChangeAspect="1"/>
          </p:cNvPicPr>
          <p:nvPr/>
        </p:nvPicPr>
        <p:blipFill>
          <a:blip r:embed="rId2"/>
          <a:stretch>
            <a:fillRect/>
          </a:stretch>
        </p:blipFill>
        <p:spPr>
          <a:xfrm>
            <a:off x="7199932" y="1260028"/>
            <a:ext cx="3384376" cy="4512501"/>
          </a:xfrm>
          <a:prstGeom prst="rect">
            <a:avLst/>
          </a:prstGeom>
        </p:spPr>
      </p:pic>
    </p:spTree>
    <p:extLst>
      <p:ext uri="{BB962C8B-B14F-4D97-AF65-F5344CB8AC3E}">
        <p14:creationId xmlns:p14="http://schemas.microsoft.com/office/powerpoint/2010/main" val="32187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EE/BT – where are we with 5G</a:t>
            </a:r>
          </a:p>
        </p:txBody>
      </p:sp>
      <p:sp>
        <p:nvSpPr>
          <p:cNvPr id="3" name="Content Placeholder 2"/>
          <p:cNvSpPr>
            <a:spLocks noGrp="1"/>
          </p:cNvSpPr>
          <p:nvPr>
            <p:ph idx="1"/>
          </p:nvPr>
        </p:nvSpPr>
        <p:spPr>
          <a:xfrm>
            <a:off x="504000" y="1512000"/>
            <a:ext cx="11232000" cy="4464000"/>
          </a:xfrm>
        </p:spPr>
        <p:txBody>
          <a:bodyPr/>
          <a:lstStyle/>
          <a:p>
            <a:r>
              <a:rPr lang="en-GB" dirty="0"/>
              <a:t>BT (British Telecom) purchased EE from DT/Orange 3 years ago</a:t>
            </a:r>
          </a:p>
          <a:p>
            <a:pPr marL="0" lvl="2" indent="0">
              <a:buNone/>
            </a:pPr>
            <a:r>
              <a:rPr lang="en-GB" b="1" dirty="0"/>
              <a:t>Successful 4G network</a:t>
            </a:r>
          </a:p>
          <a:p>
            <a:pPr lvl="2">
              <a:buFont typeface="Arial" panose="020B0604020202020204" pitchFamily="34" charset="0"/>
              <a:buChar char="•"/>
            </a:pPr>
            <a:r>
              <a:rPr lang="en-GB" dirty="0"/>
              <a:t>Top of </a:t>
            </a:r>
            <a:r>
              <a:rPr lang="en-GB" dirty="0" err="1"/>
              <a:t>Rootmetrics</a:t>
            </a:r>
            <a:r>
              <a:rPr lang="en-GB" dirty="0"/>
              <a:t> surveys in UK</a:t>
            </a:r>
          </a:p>
          <a:p>
            <a:pPr lvl="2">
              <a:buFont typeface="Arial" panose="020B0604020202020204" pitchFamily="34" charset="0"/>
              <a:buChar char="•"/>
            </a:pPr>
            <a:r>
              <a:rPr lang="en-GB" dirty="0"/>
              <a:t>Up to 1Gbps download to handset</a:t>
            </a:r>
          </a:p>
          <a:p>
            <a:pPr lvl="2">
              <a:buFont typeface="Arial" panose="020B0604020202020204" pitchFamily="34" charset="0"/>
              <a:buChar char="•"/>
            </a:pPr>
            <a:r>
              <a:rPr lang="en-GB" dirty="0"/>
              <a:t>Carrier aggregation and 10GE backhaul</a:t>
            </a:r>
          </a:p>
          <a:p>
            <a:pPr lvl="2">
              <a:buFont typeface="Arial" panose="020B0604020202020204" pitchFamily="34" charset="0"/>
              <a:buChar char="•"/>
            </a:pPr>
            <a:r>
              <a:rPr lang="en-GB" dirty="0"/>
              <a:t>Re-farm of 2G and now 3G spectrum for LTE</a:t>
            </a:r>
          </a:p>
          <a:p>
            <a:pPr lvl="2">
              <a:buFont typeface="Arial" panose="020B0604020202020204" pitchFamily="34" charset="0"/>
              <a:buChar char="•"/>
            </a:pPr>
            <a:r>
              <a:rPr lang="en-GB" dirty="0"/>
              <a:t>Core network sourced frequency sync for FDD</a:t>
            </a:r>
          </a:p>
          <a:p>
            <a:pPr marL="0" lvl="1" indent="0">
              <a:buNone/>
            </a:pPr>
            <a:endParaRPr lang="en-GB" sz="2000" dirty="0">
              <a:solidFill>
                <a:schemeClr val="tx2"/>
              </a:solidFill>
              <a:latin typeface="Rubrik Regular" pitchFamily="2" charset="0"/>
            </a:endParaRPr>
          </a:p>
          <a:p>
            <a:pPr marL="0" lvl="1" indent="0">
              <a:buNone/>
            </a:pPr>
            <a:r>
              <a:rPr lang="en-GB" sz="2000" dirty="0">
                <a:solidFill>
                  <a:schemeClr val="tx2"/>
                </a:solidFill>
                <a:latin typeface="Rubrik Regular" pitchFamily="2" charset="0"/>
              </a:rPr>
              <a:t>5G trial with friendly users Nov 18 with launch 2019</a:t>
            </a:r>
          </a:p>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pPr/>
              <a:t>3</a:t>
            </a:fld>
            <a:endParaRPr lang="en-GB"/>
          </a:p>
        </p:txBody>
      </p:sp>
      <p:pic>
        <p:nvPicPr>
          <p:cNvPr id="4" name="Picture 3">
            <a:extLst>
              <a:ext uri="{FF2B5EF4-FFF2-40B4-BE49-F238E27FC236}">
                <a16:creationId xmlns:a16="http://schemas.microsoft.com/office/drawing/2014/main" xmlns="" id="{09A41D14-A404-4CCC-A281-839500742AF8}"/>
              </a:ext>
            </a:extLst>
          </p:cNvPr>
          <p:cNvPicPr>
            <a:picLocks noChangeAspect="1"/>
          </p:cNvPicPr>
          <p:nvPr/>
        </p:nvPicPr>
        <p:blipFill>
          <a:blip r:embed="rId2"/>
          <a:stretch>
            <a:fillRect/>
          </a:stretch>
        </p:blipFill>
        <p:spPr>
          <a:xfrm>
            <a:off x="8280052" y="1518652"/>
            <a:ext cx="3190875" cy="4276725"/>
          </a:xfrm>
          <a:prstGeom prst="rect">
            <a:avLst/>
          </a:prstGeom>
        </p:spPr>
      </p:pic>
    </p:spTree>
    <p:extLst>
      <p:ext uri="{BB962C8B-B14F-4D97-AF65-F5344CB8AC3E}">
        <p14:creationId xmlns:p14="http://schemas.microsoft.com/office/powerpoint/2010/main" val="333610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F555AC9-64B2-446A-BB00-79FEC5C6CAD5}"/>
              </a:ext>
            </a:extLst>
          </p:cNvPr>
          <p:cNvSpPr>
            <a:spLocks noGrp="1"/>
          </p:cNvSpPr>
          <p:nvPr>
            <p:ph type="title"/>
          </p:nvPr>
        </p:nvSpPr>
        <p:spPr/>
        <p:txBody>
          <a:bodyPr/>
          <a:lstStyle/>
          <a:p>
            <a:r>
              <a:rPr lang="en-GB" dirty="0"/>
              <a:t>5G demo at Canary Wharf</a:t>
            </a:r>
          </a:p>
        </p:txBody>
      </p:sp>
      <p:pic>
        <p:nvPicPr>
          <p:cNvPr id="15" name="Content Placeholder 14">
            <a:extLst>
              <a:ext uri="{FF2B5EF4-FFF2-40B4-BE49-F238E27FC236}">
                <a16:creationId xmlns:a16="http://schemas.microsoft.com/office/drawing/2014/main" xmlns="" id="{C88F8214-F84C-4DF0-9321-E2B80273DEB6}"/>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540096" y="1139438"/>
            <a:ext cx="5464870" cy="3643247"/>
          </a:xfrm>
        </p:spPr>
      </p:pic>
      <p:pic>
        <p:nvPicPr>
          <p:cNvPr id="17" name="Content Placeholder 16">
            <a:extLst>
              <a:ext uri="{FF2B5EF4-FFF2-40B4-BE49-F238E27FC236}">
                <a16:creationId xmlns:a16="http://schemas.microsoft.com/office/drawing/2014/main" xmlns="" id="{DB0EA4C5-35D3-47F0-B389-C02794D6C0AC}"/>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430855" y="3733955"/>
            <a:ext cx="2699437" cy="2241812"/>
          </a:xfrm>
        </p:spPr>
      </p:pic>
      <p:sp>
        <p:nvSpPr>
          <p:cNvPr id="5" name="Slide Number Placeholder 4">
            <a:extLst>
              <a:ext uri="{FF2B5EF4-FFF2-40B4-BE49-F238E27FC236}">
                <a16:creationId xmlns:a16="http://schemas.microsoft.com/office/drawing/2014/main" xmlns="" id="{04D0353F-1139-43F1-BC71-4D0B12A91668}"/>
              </a:ext>
            </a:extLst>
          </p:cNvPr>
          <p:cNvSpPr>
            <a:spLocks noGrp="1"/>
          </p:cNvSpPr>
          <p:nvPr>
            <p:ph type="sldNum" sz="quarter" idx="12"/>
          </p:nvPr>
        </p:nvSpPr>
        <p:spPr/>
        <p:txBody>
          <a:bodyPr/>
          <a:lstStyle/>
          <a:p>
            <a:fld id="{0B868178-02AE-42FC-958D-6B8F13B60175}" type="slidenum">
              <a:rPr lang="en-GB" smtClean="0">
                <a:solidFill>
                  <a:srgbClr val="6400AA"/>
                </a:solidFill>
              </a:rPr>
              <a:pPr/>
              <a:t>4</a:t>
            </a:fld>
            <a:endParaRPr lang="en-GB">
              <a:solidFill>
                <a:srgbClr val="6400AA"/>
              </a:solidFill>
            </a:endParaRPr>
          </a:p>
        </p:txBody>
      </p:sp>
      <p:pic>
        <p:nvPicPr>
          <p:cNvPr id="13" name="Content Placeholder 10">
            <a:extLst>
              <a:ext uri="{FF2B5EF4-FFF2-40B4-BE49-F238E27FC236}">
                <a16:creationId xmlns:a16="http://schemas.microsoft.com/office/drawing/2014/main" xmlns="" id="{50E26B84-5708-4FA0-B5C4-611FC3359CD1}"/>
              </a:ext>
            </a:extLst>
          </p:cNvPr>
          <p:cNvPicPr>
            <a:picLocks noGrp="1" noChangeAspect="1"/>
          </p:cNvPicPr>
          <p:nvPr>
            <p:ph sz="quarter" idx="13"/>
          </p:nvPr>
        </p:nvPicPr>
        <p:blipFill rotWithShape="1">
          <a:blip r:embed="rId4" cstate="print">
            <a:extLst>
              <a:ext uri="{28A0092B-C50C-407E-A947-70E740481C1C}">
                <a14:useLocalDpi xmlns:a14="http://schemas.microsoft.com/office/drawing/2010/main"/>
              </a:ext>
            </a:extLst>
          </a:blip>
          <a:srcRect/>
          <a:stretch/>
        </p:blipFill>
        <p:spPr>
          <a:xfrm>
            <a:off x="8426428" y="1512000"/>
            <a:ext cx="2886688" cy="4463767"/>
          </a:xfrm>
        </p:spPr>
      </p:pic>
      <p:pic>
        <p:nvPicPr>
          <p:cNvPr id="19" name="Picture 18">
            <a:extLst>
              <a:ext uri="{FF2B5EF4-FFF2-40B4-BE49-F238E27FC236}">
                <a16:creationId xmlns:a16="http://schemas.microsoft.com/office/drawing/2014/main" xmlns="" id="{2CFF7F28-6203-4CDF-832F-194D93C761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29191" y="1360753"/>
            <a:ext cx="1373011" cy="2059516"/>
          </a:xfrm>
          <a:prstGeom prst="rect">
            <a:avLst/>
          </a:prstGeom>
        </p:spPr>
      </p:pic>
      <p:sp>
        <p:nvSpPr>
          <p:cNvPr id="20" name="TextBox 19">
            <a:extLst>
              <a:ext uri="{FF2B5EF4-FFF2-40B4-BE49-F238E27FC236}">
                <a16:creationId xmlns:a16="http://schemas.microsoft.com/office/drawing/2014/main" xmlns="" id="{24701243-DE01-4362-B23C-8DBBAE722A0F}"/>
              </a:ext>
            </a:extLst>
          </p:cNvPr>
          <p:cNvSpPr txBox="1"/>
          <p:nvPr/>
        </p:nvSpPr>
        <p:spPr>
          <a:xfrm>
            <a:off x="540094" y="4964907"/>
            <a:ext cx="4728941" cy="1010859"/>
          </a:xfrm>
          <a:prstGeom prst="rect">
            <a:avLst/>
          </a:prstGeom>
          <a:noFill/>
        </p:spPr>
        <p:txBody>
          <a:bodyPr wrap="none" lIns="0" tIns="0" rIns="0" bIns="0" rtlCol="0">
            <a:noAutofit/>
          </a:bodyPr>
          <a:lstStyle/>
          <a:p>
            <a:r>
              <a:rPr lang="en-GB" sz="1496" u="sng" dirty="0"/>
              <a:t>Highlights</a:t>
            </a:r>
            <a:endParaRPr lang="en-GB" sz="1496" dirty="0"/>
          </a:p>
          <a:p>
            <a:pPr marL="285036" indent="-285036">
              <a:buFont typeface="Arial" panose="020B0604020202020204" pitchFamily="34" charset="0"/>
              <a:buChar char="•"/>
            </a:pPr>
            <a:r>
              <a:rPr lang="en-GB" sz="1496" dirty="0"/>
              <a:t>1.3Gbps to test equipment (30 MHz LTE + 40 MHz NR)</a:t>
            </a:r>
          </a:p>
          <a:p>
            <a:pPr marL="285036" indent="-285036">
              <a:buFont typeface="Arial" panose="020B0604020202020204" pitchFamily="34" charset="0"/>
              <a:buChar char="•"/>
            </a:pPr>
            <a:r>
              <a:rPr lang="en-GB" sz="1496" dirty="0"/>
              <a:t>600Mbps to Huawei 5G CPE (5 MHz LTE + 40 MHz NR)</a:t>
            </a:r>
          </a:p>
          <a:p>
            <a:pPr marL="285036" indent="-285036">
              <a:buFont typeface="Arial" panose="020B0604020202020204" pitchFamily="34" charset="0"/>
              <a:buChar char="•"/>
            </a:pPr>
            <a:r>
              <a:rPr lang="en-GB" sz="1496" dirty="0"/>
              <a:t>4T4R LTE (15 MHz 2100 + 15 MHz 2600) with 64T64R NR</a:t>
            </a:r>
          </a:p>
          <a:p>
            <a:endParaRPr lang="en-GB" sz="1496" dirty="0" err="1"/>
          </a:p>
        </p:txBody>
      </p:sp>
    </p:spTree>
    <p:extLst>
      <p:ext uri="{BB962C8B-B14F-4D97-AF65-F5344CB8AC3E}">
        <p14:creationId xmlns:p14="http://schemas.microsoft.com/office/powerpoint/2010/main" val="310963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5G  - what is it all about - IMT2020 </a:t>
            </a:r>
          </a:p>
        </p:txBody>
      </p:sp>
      <p:sp>
        <p:nvSpPr>
          <p:cNvPr id="3" name="Content Placeholder 2"/>
          <p:cNvSpPr>
            <a:spLocks noGrp="1"/>
          </p:cNvSpPr>
          <p:nvPr>
            <p:ph idx="1"/>
          </p:nvPr>
        </p:nvSpPr>
        <p:spPr>
          <a:xfrm>
            <a:off x="504000" y="1512000"/>
            <a:ext cx="11232000" cy="4464000"/>
          </a:xfrm>
        </p:spPr>
        <p:txBody>
          <a:bodyPr/>
          <a:lstStyle/>
          <a:p>
            <a:r>
              <a:rPr lang="en-GB" u="sng" dirty="0"/>
              <a:t>5G goals </a:t>
            </a:r>
            <a:endParaRPr lang="en-GB" dirty="0"/>
          </a:p>
          <a:p>
            <a:pPr marL="0" lvl="2" indent="0">
              <a:buNone/>
            </a:pPr>
            <a:r>
              <a:rPr lang="en-GB" dirty="0"/>
              <a:t>Higher peak and average data rates </a:t>
            </a:r>
          </a:p>
          <a:p>
            <a:pPr lvl="3">
              <a:buFont typeface="Arial" panose="020B0604020202020204" pitchFamily="34" charset="0"/>
              <a:buChar char="•"/>
            </a:pPr>
            <a:r>
              <a:rPr lang="en-GB" dirty="0"/>
              <a:t>Peak 20Gbps down (10Gbps up), average user experience of 100Mbps (50Mbps up)</a:t>
            </a:r>
          </a:p>
          <a:p>
            <a:pPr lvl="2">
              <a:buFont typeface="Arial" panose="020B0604020202020204" pitchFamily="34" charset="0"/>
              <a:buChar char="•"/>
            </a:pPr>
            <a:endParaRPr lang="en-GB" dirty="0"/>
          </a:p>
          <a:p>
            <a:pPr marL="0" lvl="2" indent="0">
              <a:buNone/>
            </a:pPr>
            <a:r>
              <a:rPr lang="en-GB" dirty="0"/>
              <a:t>Massive traffic density </a:t>
            </a:r>
          </a:p>
          <a:p>
            <a:pPr lvl="3">
              <a:buFont typeface="Arial" panose="020B0604020202020204" pitchFamily="34" charset="0"/>
              <a:buChar char="•"/>
            </a:pPr>
            <a:r>
              <a:rPr lang="en-GB" dirty="0"/>
              <a:t>nx10k users per stadium at 10s </a:t>
            </a:r>
            <a:r>
              <a:rPr lang="en-GB" dirty="0" err="1"/>
              <a:t>Mbps</a:t>
            </a:r>
            <a:r>
              <a:rPr lang="en-GB" dirty="0"/>
              <a:t> each</a:t>
            </a:r>
          </a:p>
          <a:p>
            <a:pPr lvl="3">
              <a:buFont typeface="Arial" panose="020B0604020202020204" pitchFamily="34" charset="0"/>
              <a:buChar char="•"/>
            </a:pPr>
            <a:r>
              <a:rPr lang="en-GB" dirty="0"/>
              <a:t>nx10 users per office floor at 1Gbps each</a:t>
            </a:r>
          </a:p>
          <a:p>
            <a:pPr marL="0" lvl="2" indent="0">
              <a:buNone/>
            </a:pPr>
            <a:r>
              <a:rPr lang="en-GB" dirty="0"/>
              <a:t>Massive connectivity (</a:t>
            </a:r>
            <a:r>
              <a:rPr lang="en-GB" dirty="0" err="1"/>
              <a:t>mMTC</a:t>
            </a:r>
            <a:r>
              <a:rPr lang="en-GB" dirty="0"/>
              <a:t>)</a:t>
            </a:r>
          </a:p>
          <a:p>
            <a:pPr lvl="3">
              <a:buFont typeface="Arial" panose="020B0604020202020204" pitchFamily="34" charset="0"/>
              <a:buChar char="•"/>
            </a:pPr>
            <a:r>
              <a:rPr lang="en-GB" dirty="0"/>
              <a:t>1M connections per square km</a:t>
            </a:r>
          </a:p>
        </p:txBody>
      </p:sp>
      <p:sp>
        <p:nvSpPr>
          <p:cNvPr id="5" name="Slide Number Placeholder 4"/>
          <p:cNvSpPr>
            <a:spLocks noGrp="1"/>
          </p:cNvSpPr>
          <p:nvPr>
            <p:ph type="sldNum" sz="quarter" idx="12"/>
          </p:nvPr>
        </p:nvSpPr>
        <p:spPr/>
        <p:txBody>
          <a:bodyPr/>
          <a:lstStyle/>
          <a:p>
            <a:fld id="{0B868178-02AE-42FC-958D-6B8F13B60175}" type="slidenum">
              <a:rPr lang="en-GB" smtClean="0"/>
              <a:pPr/>
              <a:t>5</a:t>
            </a:fld>
            <a:endParaRPr lang="en-GB"/>
          </a:p>
        </p:txBody>
      </p:sp>
      <p:pic>
        <p:nvPicPr>
          <p:cNvPr id="4" name="Picture 3">
            <a:extLst>
              <a:ext uri="{FF2B5EF4-FFF2-40B4-BE49-F238E27FC236}">
                <a16:creationId xmlns:a16="http://schemas.microsoft.com/office/drawing/2014/main" xmlns="" id="{8930B94E-82AB-478E-B75E-2D54FDFB12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78390" y="3347819"/>
            <a:ext cx="3805918" cy="2628181"/>
          </a:xfrm>
          <a:prstGeom prst="rect">
            <a:avLst/>
          </a:prstGeom>
        </p:spPr>
      </p:pic>
    </p:spTree>
    <p:extLst>
      <p:ext uri="{BB962C8B-B14F-4D97-AF65-F5344CB8AC3E}">
        <p14:creationId xmlns:p14="http://schemas.microsoft.com/office/powerpoint/2010/main" val="167425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5G  - what is all about</a:t>
            </a:r>
          </a:p>
        </p:txBody>
      </p:sp>
      <p:sp>
        <p:nvSpPr>
          <p:cNvPr id="3" name="Content Placeholder 2"/>
          <p:cNvSpPr>
            <a:spLocks noGrp="1"/>
          </p:cNvSpPr>
          <p:nvPr>
            <p:ph idx="1"/>
          </p:nvPr>
        </p:nvSpPr>
        <p:spPr>
          <a:xfrm>
            <a:off x="504000" y="1512000"/>
            <a:ext cx="11232000" cy="4464000"/>
          </a:xfrm>
        </p:spPr>
        <p:txBody>
          <a:bodyPr/>
          <a:lstStyle/>
          <a:p>
            <a:r>
              <a:rPr lang="en-GB" u="sng" dirty="0"/>
              <a:t>5G goals</a:t>
            </a:r>
            <a:endParaRPr lang="en-GB" dirty="0"/>
          </a:p>
          <a:p>
            <a:pPr>
              <a:spcAft>
                <a:spcPts val="0"/>
              </a:spcAft>
            </a:pPr>
            <a:r>
              <a:rPr lang="en-GB" dirty="0"/>
              <a:t>Ultra-low latency</a:t>
            </a:r>
          </a:p>
          <a:p>
            <a:pPr lvl="4" indent="-457200">
              <a:buFont typeface="Arial" panose="020B0604020202020204" pitchFamily="34" charset="0"/>
              <a:buChar char="•"/>
            </a:pPr>
            <a:r>
              <a:rPr lang="en-GB" dirty="0"/>
              <a:t>0.5ms for URLLC, 4ms for </a:t>
            </a:r>
            <a:r>
              <a:rPr lang="en-GB" dirty="0" err="1"/>
              <a:t>eMBB</a:t>
            </a:r>
            <a:r>
              <a:rPr lang="en-GB" dirty="0"/>
              <a:t> (one way) (3GPP radio)</a:t>
            </a:r>
          </a:p>
          <a:p>
            <a:pPr>
              <a:spcAft>
                <a:spcPts val="0"/>
              </a:spcAft>
            </a:pPr>
            <a:endParaRPr lang="en-GB" dirty="0"/>
          </a:p>
          <a:p>
            <a:pPr>
              <a:spcAft>
                <a:spcPts val="0"/>
              </a:spcAft>
            </a:pPr>
            <a:r>
              <a:rPr lang="en-GB" dirty="0"/>
              <a:t>Ultra reliable network</a:t>
            </a:r>
          </a:p>
          <a:p>
            <a:pPr lvl="4" indent="-457200">
              <a:buFont typeface="Arial" panose="020B0604020202020204" pitchFamily="34" charset="0"/>
              <a:buChar char="•"/>
            </a:pPr>
            <a:r>
              <a:rPr lang="en-GB" dirty="0"/>
              <a:t>Available at all times, in all places</a:t>
            </a:r>
          </a:p>
          <a:p>
            <a:pPr>
              <a:spcAft>
                <a:spcPts val="0"/>
              </a:spcAft>
            </a:pPr>
            <a:endParaRPr lang="en-GB" dirty="0"/>
          </a:p>
          <a:p>
            <a:pPr>
              <a:spcAft>
                <a:spcPts val="0"/>
              </a:spcAft>
            </a:pPr>
            <a:r>
              <a:rPr lang="en-GB" dirty="0"/>
              <a:t>Spectrum efficiency</a:t>
            </a:r>
          </a:p>
          <a:p>
            <a:pPr lvl="4" indent="-457200">
              <a:buFont typeface="Arial" panose="020B0604020202020204" pitchFamily="34" charset="0"/>
              <a:buChar char="•"/>
            </a:pPr>
            <a:r>
              <a:rPr lang="en-GB" dirty="0"/>
              <a:t>Minimum downlink peak 30bit/s/Hz</a:t>
            </a:r>
          </a:p>
          <a:p>
            <a:pPr lvl="4" indent="-457200">
              <a:buFont typeface="Arial" panose="020B0604020202020204" pitchFamily="34" charset="0"/>
              <a:buChar char="•"/>
            </a:pPr>
            <a:r>
              <a:rPr lang="en-GB" dirty="0"/>
              <a:t>A step change from LTE today</a:t>
            </a:r>
          </a:p>
        </p:txBody>
      </p:sp>
      <p:sp>
        <p:nvSpPr>
          <p:cNvPr id="5" name="Slide Number Placeholder 4"/>
          <p:cNvSpPr>
            <a:spLocks noGrp="1"/>
          </p:cNvSpPr>
          <p:nvPr>
            <p:ph type="sldNum" sz="quarter" idx="12"/>
          </p:nvPr>
        </p:nvSpPr>
        <p:spPr/>
        <p:txBody>
          <a:bodyPr/>
          <a:lstStyle/>
          <a:p>
            <a:fld id="{0B868178-02AE-42FC-958D-6B8F13B60175}" type="slidenum">
              <a:rPr lang="en-GB" smtClean="0"/>
              <a:pPr/>
              <a:t>6</a:t>
            </a:fld>
            <a:endParaRPr lang="en-GB"/>
          </a:p>
        </p:txBody>
      </p:sp>
      <p:pic>
        <p:nvPicPr>
          <p:cNvPr id="8" name="Picture 7">
            <a:extLst>
              <a:ext uri="{FF2B5EF4-FFF2-40B4-BE49-F238E27FC236}">
                <a16:creationId xmlns:a16="http://schemas.microsoft.com/office/drawing/2014/main" xmlns="" id="{C741E8F5-D75F-4C67-8E92-E0C7C3832E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8004" y="1129758"/>
            <a:ext cx="3600400" cy="5071796"/>
          </a:xfrm>
          <a:prstGeom prst="rect">
            <a:avLst/>
          </a:prstGeom>
        </p:spPr>
      </p:pic>
    </p:spTree>
    <p:extLst>
      <p:ext uri="{BB962C8B-B14F-4D97-AF65-F5344CB8AC3E}">
        <p14:creationId xmlns:p14="http://schemas.microsoft.com/office/powerpoint/2010/main" val="156108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5G  - what is really about</a:t>
            </a:r>
          </a:p>
        </p:txBody>
      </p:sp>
      <p:sp>
        <p:nvSpPr>
          <p:cNvPr id="3" name="Content Placeholder 2"/>
          <p:cNvSpPr>
            <a:spLocks noGrp="1"/>
          </p:cNvSpPr>
          <p:nvPr>
            <p:ph idx="1"/>
          </p:nvPr>
        </p:nvSpPr>
        <p:spPr>
          <a:xfrm>
            <a:off x="504000" y="1512000"/>
            <a:ext cx="11232000" cy="4464000"/>
          </a:xfrm>
        </p:spPr>
        <p:txBody>
          <a:bodyPr/>
          <a:lstStyle/>
          <a:p>
            <a:pPr algn="ctr"/>
            <a:r>
              <a:rPr lang="en-GB" sz="6600" dirty="0"/>
              <a:t>Perception of infinite capacity and always connected!</a:t>
            </a:r>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pPr/>
              <a:t>7</a:t>
            </a:fld>
            <a:endParaRPr lang="en-GB"/>
          </a:p>
        </p:txBody>
      </p:sp>
    </p:spTree>
    <p:extLst>
      <p:ext uri="{BB962C8B-B14F-4D97-AF65-F5344CB8AC3E}">
        <p14:creationId xmlns:p14="http://schemas.microsoft.com/office/powerpoint/2010/main" val="30589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187243" y="852847"/>
            <a:ext cx="7012291" cy="4914285"/>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4"/>
          </a:p>
        </p:txBody>
      </p:sp>
      <p:sp>
        <p:nvSpPr>
          <p:cNvPr id="2" name="Title 1"/>
          <p:cNvSpPr>
            <a:spLocks noGrp="1"/>
          </p:cNvSpPr>
          <p:nvPr>
            <p:ph type="title"/>
          </p:nvPr>
        </p:nvSpPr>
        <p:spPr>
          <a:xfrm>
            <a:off x="326468" y="87442"/>
            <a:ext cx="11586688" cy="811363"/>
          </a:xfrm>
        </p:spPr>
        <p:txBody>
          <a:bodyPr/>
          <a:lstStyle/>
          <a:p>
            <a:r>
              <a:rPr lang="en-GB" dirty="0"/>
              <a:t>Use case mapping to capabilities</a:t>
            </a:r>
          </a:p>
        </p:txBody>
      </p:sp>
      <p:sp>
        <p:nvSpPr>
          <p:cNvPr id="6" name="Slide Number Placeholder 5"/>
          <p:cNvSpPr>
            <a:spLocks noGrp="1"/>
          </p:cNvSpPr>
          <p:nvPr>
            <p:ph type="sldNum" sz="quarter" idx="4"/>
          </p:nvPr>
        </p:nvSpPr>
        <p:spPr/>
        <p:txBody>
          <a:bodyPr/>
          <a:lstStyle/>
          <a:p>
            <a:endParaRPr lang="en-GB" dirty="0"/>
          </a:p>
        </p:txBody>
      </p:sp>
      <p:sp>
        <p:nvSpPr>
          <p:cNvPr id="7" name="Content Placeholder 2"/>
          <p:cNvSpPr txBox="1">
            <a:spLocks/>
          </p:cNvSpPr>
          <p:nvPr/>
        </p:nvSpPr>
        <p:spPr>
          <a:xfrm>
            <a:off x="4566723" y="928176"/>
            <a:ext cx="2546695" cy="675657"/>
          </a:xfrm>
          <a:prstGeom prst="rect">
            <a:avLst/>
          </a:prstGeom>
        </p:spPr>
        <p:txBody>
          <a:bodyPr vert="horz" lIns="0" tIns="0" rIns="0" bIns="0" rtlCol="0">
            <a:noAutofit/>
          </a:bodyPr>
          <a:lstStyle>
            <a:lvl1pPr marL="457200" indent="-457200" algn="l" defTabSz="914400" rtl="0" eaLnBrk="1" latinLnBrk="0" hangingPunct="1">
              <a:lnSpc>
                <a:spcPct val="95000"/>
              </a:lnSpc>
              <a:spcBef>
                <a:spcPts val="0"/>
              </a:spcBef>
              <a:spcAft>
                <a:spcPts val="900"/>
              </a:spcAft>
              <a:buFont typeface="+mj-lt"/>
              <a:buAutoNum type="arabicPeriod"/>
              <a:defRPr sz="2000" b="1" kern="1200">
                <a:solidFill>
                  <a:schemeClr val="tx2"/>
                </a:solidFill>
                <a:latin typeface="Rubrik Regular" pitchFamily="2" charset="0"/>
                <a:ea typeface="+mn-ea"/>
                <a:cs typeface="+mn-cs"/>
              </a:defRPr>
            </a:lvl1pPr>
            <a:lvl2pPr marL="0" indent="0" algn="l" defTabSz="914400" rtl="0" eaLnBrk="1" latinLnBrk="0" hangingPunct="1">
              <a:lnSpc>
                <a:spcPct val="95000"/>
              </a:lnSpc>
              <a:spcBef>
                <a:spcPts val="0"/>
              </a:spcBef>
              <a:spcAft>
                <a:spcPts val="900"/>
              </a:spcAft>
              <a:buFont typeface="Arial" pitchFamily="34" charset="0"/>
              <a:buNone/>
              <a:defRPr sz="1800" kern="1200">
                <a:solidFill>
                  <a:schemeClr val="tx1"/>
                </a:solidFill>
                <a:latin typeface="+mn-lt"/>
                <a:ea typeface="+mn-ea"/>
                <a:cs typeface="+mn-cs"/>
              </a:defRPr>
            </a:lvl2pPr>
            <a:lvl3pPr marL="266700" indent="-266700"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3pPr>
            <a:lvl4pPr marL="541338" indent="-274638"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4pPr>
            <a:lvl5pPr marL="808038" indent="-266700" algn="l" defTabSz="914400" rtl="0" eaLnBrk="1" latinLnBrk="0" hangingPunct="1">
              <a:lnSpc>
                <a:spcPct val="95000"/>
              </a:lnSpc>
              <a:spcBef>
                <a:spcPts val="0"/>
              </a:spcBef>
              <a:spcAft>
                <a:spcPts val="900"/>
              </a:spcAft>
              <a:buFont typeface="Rubrik Regular" pitchFamily="2"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660" dirty="0"/>
              <a:t>High peak and average speeds</a:t>
            </a:r>
          </a:p>
        </p:txBody>
      </p:sp>
      <p:sp>
        <p:nvSpPr>
          <p:cNvPr id="11" name="Content Placeholder 2"/>
          <p:cNvSpPr txBox="1">
            <a:spLocks/>
          </p:cNvSpPr>
          <p:nvPr/>
        </p:nvSpPr>
        <p:spPr>
          <a:xfrm>
            <a:off x="8303255" y="5628270"/>
            <a:ext cx="2523005" cy="675657"/>
          </a:xfrm>
          <a:prstGeom prst="rect">
            <a:avLst/>
          </a:prstGeom>
        </p:spPr>
        <p:txBody>
          <a:bodyPr vert="horz" lIns="0" tIns="0" rIns="0" bIns="0" rtlCol="0">
            <a:noAutofit/>
          </a:bodyPr>
          <a:lstStyle>
            <a:lvl1pPr marL="457200" indent="-457200" algn="l" defTabSz="914400" rtl="0" eaLnBrk="1" latinLnBrk="0" hangingPunct="1">
              <a:lnSpc>
                <a:spcPct val="95000"/>
              </a:lnSpc>
              <a:spcBef>
                <a:spcPts val="0"/>
              </a:spcBef>
              <a:spcAft>
                <a:spcPts val="900"/>
              </a:spcAft>
              <a:buFont typeface="+mj-lt"/>
              <a:buAutoNum type="arabicPeriod"/>
              <a:defRPr sz="2000" b="1" kern="1200">
                <a:solidFill>
                  <a:schemeClr val="tx2"/>
                </a:solidFill>
                <a:latin typeface="Rubrik Regular" pitchFamily="2" charset="0"/>
                <a:ea typeface="+mn-ea"/>
                <a:cs typeface="+mn-cs"/>
              </a:defRPr>
            </a:lvl1pPr>
            <a:lvl2pPr marL="0" indent="0" algn="l" defTabSz="914400" rtl="0" eaLnBrk="1" latinLnBrk="0" hangingPunct="1">
              <a:lnSpc>
                <a:spcPct val="95000"/>
              </a:lnSpc>
              <a:spcBef>
                <a:spcPts val="0"/>
              </a:spcBef>
              <a:spcAft>
                <a:spcPts val="900"/>
              </a:spcAft>
              <a:buFont typeface="Arial" pitchFamily="34" charset="0"/>
              <a:buNone/>
              <a:defRPr sz="1800" kern="1200">
                <a:solidFill>
                  <a:schemeClr val="tx1"/>
                </a:solidFill>
                <a:latin typeface="+mn-lt"/>
                <a:ea typeface="+mn-ea"/>
                <a:cs typeface="+mn-cs"/>
              </a:defRPr>
            </a:lvl2pPr>
            <a:lvl3pPr marL="266700" indent="-266700"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3pPr>
            <a:lvl4pPr marL="541338" indent="-274638"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4pPr>
            <a:lvl5pPr marL="808038" indent="-266700" algn="l" defTabSz="914400" rtl="0" eaLnBrk="1" latinLnBrk="0" hangingPunct="1">
              <a:lnSpc>
                <a:spcPct val="95000"/>
              </a:lnSpc>
              <a:spcBef>
                <a:spcPts val="0"/>
              </a:spcBef>
              <a:spcAft>
                <a:spcPts val="900"/>
              </a:spcAft>
              <a:buFont typeface="Rubrik Regular" pitchFamily="2"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660" dirty="0"/>
              <a:t>Low Latency High Reliability</a:t>
            </a:r>
          </a:p>
        </p:txBody>
      </p:sp>
      <p:sp>
        <p:nvSpPr>
          <p:cNvPr id="12" name="Content Placeholder 2"/>
          <p:cNvSpPr txBox="1">
            <a:spLocks/>
          </p:cNvSpPr>
          <p:nvPr/>
        </p:nvSpPr>
        <p:spPr>
          <a:xfrm>
            <a:off x="1083011" y="5628270"/>
            <a:ext cx="2523005" cy="675657"/>
          </a:xfrm>
          <a:prstGeom prst="rect">
            <a:avLst/>
          </a:prstGeom>
        </p:spPr>
        <p:txBody>
          <a:bodyPr vert="horz" lIns="0" tIns="0" rIns="0" bIns="0" rtlCol="0">
            <a:noAutofit/>
          </a:bodyPr>
          <a:lstStyle>
            <a:lvl1pPr marL="457200" indent="-457200" algn="l" defTabSz="914400" rtl="0" eaLnBrk="1" latinLnBrk="0" hangingPunct="1">
              <a:lnSpc>
                <a:spcPct val="95000"/>
              </a:lnSpc>
              <a:spcBef>
                <a:spcPts val="0"/>
              </a:spcBef>
              <a:spcAft>
                <a:spcPts val="900"/>
              </a:spcAft>
              <a:buFont typeface="+mj-lt"/>
              <a:buAutoNum type="arabicPeriod"/>
              <a:defRPr sz="2000" b="1" kern="1200">
                <a:solidFill>
                  <a:schemeClr val="tx2"/>
                </a:solidFill>
                <a:latin typeface="Rubrik Regular" pitchFamily="2" charset="0"/>
                <a:ea typeface="+mn-ea"/>
                <a:cs typeface="+mn-cs"/>
              </a:defRPr>
            </a:lvl1pPr>
            <a:lvl2pPr marL="0" indent="0" algn="l" defTabSz="914400" rtl="0" eaLnBrk="1" latinLnBrk="0" hangingPunct="1">
              <a:lnSpc>
                <a:spcPct val="95000"/>
              </a:lnSpc>
              <a:spcBef>
                <a:spcPts val="0"/>
              </a:spcBef>
              <a:spcAft>
                <a:spcPts val="900"/>
              </a:spcAft>
              <a:buFont typeface="Arial" pitchFamily="34" charset="0"/>
              <a:buNone/>
              <a:defRPr sz="1800" kern="1200">
                <a:solidFill>
                  <a:schemeClr val="tx1"/>
                </a:solidFill>
                <a:latin typeface="+mn-lt"/>
                <a:ea typeface="+mn-ea"/>
                <a:cs typeface="+mn-cs"/>
              </a:defRPr>
            </a:lvl2pPr>
            <a:lvl3pPr marL="266700" indent="-266700"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3pPr>
            <a:lvl4pPr marL="541338" indent="-274638"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4pPr>
            <a:lvl5pPr marL="808038" indent="-266700" algn="l" defTabSz="914400" rtl="0" eaLnBrk="1" latinLnBrk="0" hangingPunct="1">
              <a:lnSpc>
                <a:spcPct val="95000"/>
              </a:lnSpc>
              <a:spcBef>
                <a:spcPts val="0"/>
              </a:spcBef>
              <a:spcAft>
                <a:spcPts val="900"/>
              </a:spcAft>
              <a:buFont typeface="Rubrik Regular" pitchFamily="2"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660" dirty="0"/>
              <a:t>Massive connectivity</a:t>
            </a:r>
          </a:p>
        </p:txBody>
      </p:sp>
      <p:sp>
        <p:nvSpPr>
          <p:cNvPr id="5" name="Oval 4"/>
          <p:cNvSpPr/>
          <p:nvPr/>
        </p:nvSpPr>
        <p:spPr>
          <a:xfrm>
            <a:off x="2863740" y="4999573"/>
            <a:ext cx="947606" cy="6396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MTC </a:t>
            </a:r>
            <a:r>
              <a:rPr lang="en-GB" sz="1463" dirty="0" err="1"/>
              <a:t>IoT</a:t>
            </a:r>
            <a:endParaRPr lang="en-GB" sz="1463" dirty="0"/>
          </a:p>
        </p:txBody>
      </p:sp>
      <p:sp>
        <p:nvSpPr>
          <p:cNvPr id="13" name="Oval 12"/>
          <p:cNvSpPr/>
          <p:nvPr/>
        </p:nvSpPr>
        <p:spPr>
          <a:xfrm>
            <a:off x="3340178" y="4221596"/>
            <a:ext cx="1118695" cy="77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Smart home</a:t>
            </a:r>
          </a:p>
        </p:txBody>
      </p:sp>
      <p:sp>
        <p:nvSpPr>
          <p:cNvPr id="14" name="Oval 13"/>
          <p:cNvSpPr/>
          <p:nvPr/>
        </p:nvSpPr>
        <p:spPr>
          <a:xfrm>
            <a:off x="3942959" y="4936058"/>
            <a:ext cx="1118695" cy="77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Smart city</a:t>
            </a:r>
          </a:p>
        </p:txBody>
      </p:sp>
      <p:sp>
        <p:nvSpPr>
          <p:cNvPr id="15" name="Oval 14"/>
          <p:cNvSpPr/>
          <p:nvPr/>
        </p:nvSpPr>
        <p:spPr>
          <a:xfrm>
            <a:off x="4998482" y="1603833"/>
            <a:ext cx="1595135" cy="77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Enhanced MBB</a:t>
            </a:r>
          </a:p>
        </p:txBody>
      </p:sp>
      <p:sp>
        <p:nvSpPr>
          <p:cNvPr id="16" name="Oval 15"/>
          <p:cNvSpPr/>
          <p:nvPr/>
        </p:nvSpPr>
        <p:spPr>
          <a:xfrm>
            <a:off x="5472283" y="2294654"/>
            <a:ext cx="1573419" cy="77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3D / UHD Video</a:t>
            </a:r>
          </a:p>
        </p:txBody>
      </p:sp>
      <p:sp>
        <p:nvSpPr>
          <p:cNvPr id="17" name="Oval 16"/>
          <p:cNvSpPr/>
          <p:nvPr/>
        </p:nvSpPr>
        <p:spPr>
          <a:xfrm>
            <a:off x="6163200" y="3557796"/>
            <a:ext cx="1879434" cy="610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Augmented reality</a:t>
            </a:r>
          </a:p>
        </p:txBody>
      </p:sp>
      <p:sp>
        <p:nvSpPr>
          <p:cNvPr id="18" name="Oval 17"/>
          <p:cNvSpPr/>
          <p:nvPr/>
        </p:nvSpPr>
        <p:spPr>
          <a:xfrm>
            <a:off x="5493344" y="3002976"/>
            <a:ext cx="1379307" cy="77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Cloud working</a:t>
            </a:r>
          </a:p>
        </p:txBody>
      </p:sp>
      <p:sp>
        <p:nvSpPr>
          <p:cNvPr id="19" name="Oval 18"/>
          <p:cNvSpPr/>
          <p:nvPr/>
        </p:nvSpPr>
        <p:spPr>
          <a:xfrm>
            <a:off x="5493344" y="4673612"/>
            <a:ext cx="2158432" cy="707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Connected and Autonomous Vehicles</a:t>
            </a:r>
          </a:p>
        </p:txBody>
      </p:sp>
      <p:sp>
        <p:nvSpPr>
          <p:cNvPr id="21" name="Oval 20"/>
          <p:cNvSpPr/>
          <p:nvPr/>
        </p:nvSpPr>
        <p:spPr>
          <a:xfrm>
            <a:off x="6326414" y="4070958"/>
            <a:ext cx="1803114" cy="6685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Industrial automation</a:t>
            </a:r>
          </a:p>
        </p:txBody>
      </p:sp>
      <p:sp>
        <p:nvSpPr>
          <p:cNvPr id="22" name="Content Placeholder 2"/>
          <p:cNvSpPr txBox="1">
            <a:spLocks/>
          </p:cNvSpPr>
          <p:nvPr/>
        </p:nvSpPr>
        <p:spPr>
          <a:xfrm>
            <a:off x="8129530" y="1916513"/>
            <a:ext cx="3707513" cy="675657"/>
          </a:xfrm>
          <a:prstGeom prst="rect">
            <a:avLst/>
          </a:prstGeom>
        </p:spPr>
        <p:txBody>
          <a:bodyPr vert="horz" lIns="0" tIns="0" rIns="0" bIns="0" rtlCol="0">
            <a:noAutofit/>
          </a:bodyPr>
          <a:lstStyle>
            <a:lvl1pPr marL="457200" indent="-457200" algn="l" defTabSz="914400" rtl="0" eaLnBrk="1" latinLnBrk="0" hangingPunct="1">
              <a:lnSpc>
                <a:spcPct val="95000"/>
              </a:lnSpc>
              <a:spcBef>
                <a:spcPts val="0"/>
              </a:spcBef>
              <a:spcAft>
                <a:spcPts val="900"/>
              </a:spcAft>
              <a:buFont typeface="+mj-lt"/>
              <a:buAutoNum type="arabicPeriod"/>
              <a:defRPr sz="2000" b="1" kern="1200">
                <a:solidFill>
                  <a:schemeClr val="tx2"/>
                </a:solidFill>
                <a:latin typeface="Rubrik Regular" pitchFamily="2" charset="0"/>
                <a:ea typeface="+mn-ea"/>
                <a:cs typeface="+mn-cs"/>
              </a:defRPr>
            </a:lvl1pPr>
            <a:lvl2pPr marL="0" indent="0" algn="l" defTabSz="914400" rtl="0" eaLnBrk="1" latinLnBrk="0" hangingPunct="1">
              <a:lnSpc>
                <a:spcPct val="95000"/>
              </a:lnSpc>
              <a:spcBef>
                <a:spcPts val="0"/>
              </a:spcBef>
              <a:spcAft>
                <a:spcPts val="900"/>
              </a:spcAft>
              <a:buFont typeface="Arial" pitchFamily="34" charset="0"/>
              <a:buNone/>
              <a:defRPr sz="1800" kern="1200">
                <a:solidFill>
                  <a:schemeClr val="tx1"/>
                </a:solidFill>
                <a:latin typeface="+mn-lt"/>
                <a:ea typeface="+mn-ea"/>
                <a:cs typeface="+mn-cs"/>
              </a:defRPr>
            </a:lvl2pPr>
            <a:lvl3pPr marL="266700" indent="-266700"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3pPr>
            <a:lvl4pPr marL="541338" indent="-274638" algn="l" defTabSz="914400" rtl="0" eaLnBrk="1" latinLnBrk="0" hangingPunct="1">
              <a:lnSpc>
                <a:spcPct val="95000"/>
              </a:lnSpc>
              <a:spcBef>
                <a:spcPts val="0"/>
              </a:spcBef>
              <a:spcAft>
                <a:spcPts val="900"/>
              </a:spcAft>
              <a:buFont typeface="Rubrik Regular" pitchFamily="2" charset="0"/>
              <a:buChar char="–"/>
              <a:defRPr sz="1800" kern="1200">
                <a:solidFill>
                  <a:schemeClr val="tx1"/>
                </a:solidFill>
                <a:latin typeface="+mn-lt"/>
                <a:ea typeface="+mn-ea"/>
                <a:cs typeface="+mn-cs"/>
              </a:defRPr>
            </a:lvl4pPr>
            <a:lvl5pPr marL="808038" indent="-266700" algn="l" defTabSz="914400" rtl="0" eaLnBrk="1" latinLnBrk="0" hangingPunct="1">
              <a:lnSpc>
                <a:spcPct val="95000"/>
              </a:lnSpc>
              <a:spcBef>
                <a:spcPts val="0"/>
              </a:spcBef>
              <a:spcAft>
                <a:spcPts val="900"/>
              </a:spcAft>
              <a:buFont typeface="Rubrik Regular" pitchFamily="2"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2660" dirty="0"/>
          </a:p>
        </p:txBody>
      </p:sp>
      <p:sp>
        <p:nvSpPr>
          <p:cNvPr id="23" name="Oval 22"/>
          <p:cNvSpPr/>
          <p:nvPr/>
        </p:nvSpPr>
        <p:spPr>
          <a:xfrm>
            <a:off x="7172716" y="4921843"/>
            <a:ext cx="1600432" cy="707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t>Mission Critical</a:t>
            </a:r>
          </a:p>
        </p:txBody>
      </p:sp>
    </p:spTree>
    <p:extLst>
      <p:ext uri="{BB962C8B-B14F-4D97-AF65-F5344CB8AC3E}">
        <p14:creationId xmlns:p14="http://schemas.microsoft.com/office/powerpoint/2010/main" val="173041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114">
              <a:spcBef>
                <a:spcPct val="0"/>
              </a:spcBef>
            </a:pPr>
            <a:r>
              <a:rPr lang="en-GB" sz="2400" b="1" dirty="0">
                <a:solidFill>
                  <a:srgbClr val="7030A0"/>
                </a:solidFill>
                <a:latin typeface="Calibri" panose="020F0502020204030204" pitchFamily="34" charset="0"/>
                <a:cs typeface="Calibri" panose="020F0502020204030204" pitchFamily="34" charset="0"/>
              </a:rPr>
              <a:t>5G NR (New Radio) – new base station architecture</a:t>
            </a:r>
          </a:p>
        </p:txBody>
      </p:sp>
      <p:sp>
        <p:nvSpPr>
          <p:cNvPr id="6" name="Slide Number Placeholder 5"/>
          <p:cNvSpPr>
            <a:spLocks noGrp="1"/>
          </p:cNvSpPr>
          <p:nvPr>
            <p:ph type="sldNum" sz="quarter" idx="4"/>
          </p:nvPr>
        </p:nvSpPr>
        <p:spPr/>
        <p:txBody>
          <a:bodyPr/>
          <a:lstStyle/>
          <a:p>
            <a:pPr defTabSz="1216061"/>
            <a:fld id="{193AFFD5-BD3B-4D1C-A3AF-B612AAB998DD}" type="slidenum">
              <a:rPr lang="en-GB">
                <a:solidFill>
                  <a:srgbClr val="6D6E71"/>
                </a:solidFill>
                <a:latin typeface="Rubrik Regular"/>
              </a:rPr>
              <a:pPr defTabSz="1216061"/>
              <a:t>9</a:t>
            </a:fld>
            <a:endParaRPr lang="en-GB" dirty="0">
              <a:solidFill>
                <a:srgbClr val="6D6E71"/>
              </a:solidFill>
              <a:latin typeface="Rubrik Regular"/>
            </a:endParaRPr>
          </a:p>
        </p:txBody>
      </p:sp>
      <p:sp>
        <p:nvSpPr>
          <p:cNvPr id="28" name="Content Placeholder 2"/>
          <p:cNvSpPr>
            <a:spLocks noGrp="1"/>
          </p:cNvSpPr>
          <p:nvPr>
            <p:ph idx="1"/>
          </p:nvPr>
        </p:nvSpPr>
        <p:spPr>
          <a:xfrm>
            <a:off x="592105" y="999725"/>
            <a:ext cx="10960654" cy="5486118"/>
          </a:xfrm>
        </p:spPr>
        <p:txBody>
          <a:bodyPr/>
          <a:lstStyle/>
          <a:p>
            <a:pPr marL="0" indent="0">
              <a:buNone/>
            </a:pPr>
            <a:r>
              <a:rPr lang="en-GB" dirty="0">
                <a:solidFill>
                  <a:srgbClr val="7030A0"/>
                </a:solidFill>
                <a:latin typeface="Calibri" panose="020F0502020204030204" pitchFamily="34" charset="0"/>
                <a:cs typeface="Calibri" panose="020F0502020204030204" pitchFamily="34" charset="0"/>
              </a:rPr>
              <a:t>LTE</a:t>
            </a:r>
            <a:r>
              <a:rPr lang="en-GB" dirty="0"/>
              <a:t> </a:t>
            </a:r>
          </a:p>
          <a:p>
            <a:pPr marL="456023" indent="-456023">
              <a:buFont typeface="Arial" panose="020B0604020202020204" pitchFamily="34" charset="0"/>
              <a:buChar char="•"/>
            </a:pPr>
            <a:r>
              <a:rPr lang="en-GB" sz="2400" b="0" dirty="0">
                <a:solidFill>
                  <a:schemeClr val="tx1"/>
                </a:solidFill>
                <a:latin typeface="Calibri Light" panose="020F0302020204030204" pitchFamily="34" charset="0"/>
                <a:cs typeface="Calibri Light" panose="020F0302020204030204" pitchFamily="34" charset="0"/>
              </a:rPr>
              <a:t>Single Node with Radio Unit and Baseband Unit, or Remote Radio Unit using CPRI up a mast</a:t>
            </a:r>
          </a:p>
          <a:p>
            <a:pPr marL="0" indent="0">
              <a:buNone/>
            </a:pPr>
            <a:endParaRPr lang="en-GB" dirty="0"/>
          </a:p>
          <a:p>
            <a:pPr marL="0" indent="0">
              <a:buNone/>
            </a:pPr>
            <a:r>
              <a:rPr lang="en-GB" dirty="0"/>
              <a:t> </a:t>
            </a:r>
          </a:p>
          <a:p>
            <a:pPr marL="0" indent="0">
              <a:buNone/>
            </a:pPr>
            <a:r>
              <a:rPr lang="en-GB" dirty="0">
                <a:solidFill>
                  <a:srgbClr val="7030A0"/>
                </a:solidFill>
                <a:latin typeface="Calibri" panose="020F0502020204030204" pitchFamily="34" charset="0"/>
                <a:cs typeface="Calibri" panose="020F0502020204030204" pitchFamily="34" charset="0"/>
              </a:rPr>
              <a:t>5G New Radio</a:t>
            </a:r>
          </a:p>
          <a:p>
            <a:pPr marL="380019" indent="-380019">
              <a:buFont typeface="Arial" panose="020B0604020202020204" pitchFamily="34" charset="0"/>
              <a:buChar char="•"/>
            </a:pPr>
            <a:r>
              <a:rPr lang="en-GB" sz="2400" b="0" dirty="0">
                <a:solidFill>
                  <a:schemeClr val="tx1"/>
                </a:solidFill>
                <a:latin typeface="Calibri Light" panose="020F0302020204030204" pitchFamily="34" charset="0"/>
                <a:cs typeface="Calibri Light" panose="020F0302020204030204" pitchFamily="34" charset="0"/>
              </a:rPr>
              <a:t>Radio and Baseband effectively split into a Distributed Unit and a Central Unit, but what protocol runs between them.  It also now has a name  - F1 interface &amp; F2 for DU to Radio Unit/Active Antenna Unit.</a:t>
            </a:r>
          </a:p>
        </p:txBody>
      </p:sp>
      <p:sp>
        <p:nvSpPr>
          <p:cNvPr id="24" name="Rectangle 23"/>
          <p:cNvSpPr/>
          <p:nvPr/>
        </p:nvSpPr>
        <p:spPr bwMode="auto">
          <a:xfrm>
            <a:off x="1370346" y="2641469"/>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t"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RRU/BBU</a:t>
            </a:r>
          </a:p>
        </p:txBody>
      </p:sp>
      <p:sp>
        <p:nvSpPr>
          <p:cNvPr id="25" name="Rectangle 24"/>
          <p:cNvSpPr/>
          <p:nvPr/>
        </p:nvSpPr>
        <p:spPr bwMode="auto">
          <a:xfrm>
            <a:off x="5502818" y="2641469"/>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RRU</a:t>
            </a:r>
          </a:p>
        </p:txBody>
      </p:sp>
      <p:sp>
        <p:nvSpPr>
          <p:cNvPr id="26" name="Rectangle 25"/>
          <p:cNvSpPr/>
          <p:nvPr/>
        </p:nvSpPr>
        <p:spPr bwMode="auto">
          <a:xfrm>
            <a:off x="7585945" y="2641469"/>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BBU</a:t>
            </a:r>
          </a:p>
        </p:txBody>
      </p:sp>
      <p:cxnSp>
        <p:nvCxnSpPr>
          <p:cNvPr id="27" name="Straight Arrow Connector 26"/>
          <p:cNvCxnSpPr/>
          <p:nvPr/>
        </p:nvCxnSpPr>
        <p:spPr bwMode="auto">
          <a:xfrm>
            <a:off x="6276022" y="2945242"/>
            <a:ext cx="1309923"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p:cNvSpPr txBox="1"/>
          <p:nvPr/>
        </p:nvSpPr>
        <p:spPr>
          <a:xfrm>
            <a:off x="6353321" y="2438175"/>
            <a:ext cx="1202815" cy="378886"/>
          </a:xfrm>
          <a:prstGeom prst="rect">
            <a:avLst/>
          </a:prstGeom>
          <a:noFill/>
        </p:spPr>
        <p:txBody>
          <a:bodyPr wrap="square" rtlCol="0">
            <a:spAutoFit/>
          </a:bodyPr>
          <a:lstStyle/>
          <a:p>
            <a:pPr algn="ctr" defTabSz="1216061"/>
            <a:r>
              <a:rPr lang="en-GB" sz="1862" dirty="0">
                <a:solidFill>
                  <a:srgbClr val="321E5A"/>
                </a:solidFill>
                <a:latin typeface="Rubrik Regular"/>
              </a:rPr>
              <a:t>CPRI</a:t>
            </a:r>
          </a:p>
        </p:txBody>
      </p:sp>
      <p:cxnSp>
        <p:nvCxnSpPr>
          <p:cNvPr id="30" name="Straight Arrow Connector 29"/>
          <p:cNvCxnSpPr/>
          <p:nvPr/>
        </p:nvCxnSpPr>
        <p:spPr bwMode="auto">
          <a:xfrm>
            <a:off x="2143550" y="2951585"/>
            <a:ext cx="1835427"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TextBox 36"/>
          <p:cNvSpPr txBox="1"/>
          <p:nvPr/>
        </p:nvSpPr>
        <p:spPr>
          <a:xfrm>
            <a:off x="2445742" y="2494657"/>
            <a:ext cx="1231043" cy="378886"/>
          </a:xfrm>
          <a:prstGeom prst="rect">
            <a:avLst/>
          </a:prstGeom>
          <a:noFill/>
        </p:spPr>
        <p:txBody>
          <a:bodyPr wrap="none" rtlCol="0">
            <a:spAutoFit/>
          </a:bodyPr>
          <a:lstStyle/>
          <a:p>
            <a:pPr algn="ctr" defTabSz="1216061"/>
            <a:r>
              <a:rPr lang="en-GB" sz="1862" dirty="0">
                <a:solidFill>
                  <a:srgbClr val="321E5A"/>
                </a:solidFill>
                <a:latin typeface="Rubrik Regular"/>
              </a:rPr>
              <a:t>Backhaul</a:t>
            </a:r>
          </a:p>
        </p:txBody>
      </p:sp>
      <p:cxnSp>
        <p:nvCxnSpPr>
          <p:cNvPr id="44" name="Straight Arrow Connector 43"/>
          <p:cNvCxnSpPr>
            <a:stCxn id="26" idx="3"/>
          </p:cNvCxnSpPr>
          <p:nvPr/>
        </p:nvCxnSpPr>
        <p:spPr bwMode="auto">
          <a:xfrm>
            <a:off x="8359151" y="2942070"/>
            <a:ext cx="1662302" cy="9516"/>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 name="Rectangle 45"/>
          <p:cNvSpPr/>
          <p:nvPr/>
        </p:nvSpPr>
        <p:spPr bwMode="auto">
          <a:xfrm>
            <a:off x="1370346" y="5348318"/>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DU</a:t>
            </a:r>
          </a:p>
        </p:txBody>
      </p:sp>
      <p:sp>
        <p:nvSpPr>
          <p:cNvPr id="47" name="Rectangle 46"/>
          <p:cNvSpPr/>
          <p:nvPr/>
        </p:nvSpPr>
        <p:spPr bwMode="auto">
          <a:xfrm>
            <a:off x="2874981" y="5348318"/>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CU</a:t>
            </a:r>
          </a:p>
        </p:txBody>
      </p:sp>
      <p:cxnSp>
        <p:nvCxnSpPr>
          <p:cNvPr id="48" name="Straight Arrow Connector 47"/>
          <p:cNvCxnSpPr>
            <a:endCxn id="47" idx="1"/>
          </p:cNvCxnSpPr>
          <p:nvPr/>
        </p:nvCxnSpPr>
        <p:spPr bwMode="auto">
          <a:xfrm flipV="1">
            <a:off x="2143551" y="5648919"/>
            <a:ext cx="731430" cy="3172"/>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TextBox 48"/>
          <p:cNvSpPr txBox="1"/>
          <p:nvPr/>
        </p:nvSpPr>
        <p:spPr>
          <a:xfrm>
            <a:off x="2350407" y="5176019"/>
            <a:ext cx="317715" cy="378886"/>
          </a:xfrm>
          <a:prstGeom prst="rect">
            <a:avLst/>
          </a:prstGeom>
          <a:noFill/>
        </p:spPr>
        <p:txBody>
          <a:bodyPr wrap="none" rtlCol="0">
            <a:spAutoFit/>
          </a:bodyPr>
          <a:lstStyle/>
          <a:p>
            <a:pPr algn="ctr" defTabSz="1216061"/>
            <a:r>
              <a:rPr lang="en-GB" sz="1862" dirty="0">
                <a:solidFill>
                  <a:srgbClr val="321E5A"/>
                </a:solidFill>
                <a:latin typeface="Rubrik Regular"/>
              </a:rPr>
              <a:t>?</a:t>
            </a:r>
          </a:p>
        </p:txBody>
      </p:sp>
      <p:cxnSp>
        <p:nvCxnSpPr>
          <p:cNvPr id="50" name="Straight Arrow Connector 49"/>
          <p:cNvCxnSpPr>
            <a:stCxn id="47" idx="3"/>
          </p:cNvCxnSpPr>
          <p:nvPr/>
        </p:nvCxnSpPr>
        <p:spPr bwMode="auto">
          <a:xfrm>
            <a:off x="3648186" y="5648918"/>
            <a:ext cx="908563"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a:off x="1756949" y="6336144"/>
            <a:ext cx="1504635"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 name="TextBox 30"/>
          <p:cNvSpPr txBox="1"/>
          <p:nvPr/>
        </p:nvSpPr>
        <p:spPr>
          <a:xfrm>
            <a:off x="8574779" y="2494657"/>
            <a:ext cx="1231043" cy="378886"/>
          </a:xfrm>
          <a:prstGeom prst="rect">
            <a:avLst/>
          </a:prstGeom>
          <a:noFill/>
        </p:spPr>
        <p:txBody>
          <a:bodyPr wrap="none" rtlCol="0">
            <a:spAutoFit/>
          </a:bodyPr>
          <a:lstStyle/>
          <a:p>
            <a:pPr algn="ctr" defTabSz="1216061"/>
            <a:r>
              <a:rPr lang="en-GB" sz="1862" dirty="0">
                <a:solidFill>
                  <a:srgbClr val="321E5A"/>
                </a:solidFill>
                <a:latin typeface="Rubrik Regular"/>
              </a:rPr>
              <a:t>Backhaul</a:t>
            </a:r>
          </a:p>
        </p:txBody>
      </p:sp>
      <p:sp>
        <p:nvSpPr>
          <p:cNvPr id="32" name="TextBox 31"/>
          <p:cNvSpPr txBox="1"/>
          <p:nvPr/>
        </p:nvSpPr>
        <p:spPr>
          <a:xfrm>
            <a:off x="3735028" y="5143655"/>
            <a:ext cx="1231043" cy="378886"/>
          </a:xfrm>
          <a:prstGeom prst="rect">
            <a:avLst/>
          </a:prstGeom>
          <a:noFill/>
        </p:spPr>
        <p:txBody>
          <a:bodyPr wrap="none" rtlCol="0">
            <a:spAutoFit/>
          </a:bodyPr>
          <a:lstStyle/>
          <a:p>
            <a:pPr algn="ctr" defTabSz="1216061"/>
            <a:r>
              <a:rPr lang="en-GB" sz="1862" dirty="0">
                <a:solidFill>
                  <a:srgbClr val="321E5A"/>
                </a:solidFill>
                <a:latin typeface="Rubrik Regular"/>
              </a:rPr>
              <a:t>Backhaul</a:t>
            </a:r>
          </a:p>
        </p:txBody>
      </p:sp>
      <p:sp>
        <p:nvSpPr>
          <p:cNvPr id="33" name="TextBox 32"/>
          <p:cNvSpPr txBox="1"/>
          <p:nvPr/>
        </p:nvSpPr>
        <p:spPr>
          <a:xfrm>
            <a:off x="2291094" y="5834737"/>
            <a:ext cx="436338" cy="378886"/>
          </a:xfrm>
          <a:prstGeom prst="rect">
            <a:avLst/>
          </a:prstGeom>
          <a:noFill/>
        </p:spPr>
        <p:txBody>
          <a:bodyPr wrap="none" rtlCol="0">
            <a:spAutoFit/>
          </a:bodyPr>
          <a:lstStyle/>
          <a:p>
            <a:pPr algn="ctr" defTabSz="1216061"/>
            <a:r>
              <a:rPr lang="en-GB" sz="1862" dirty="0">
                <a:solidFill>
                  <a:srgbClr val="321E5A"/>
                </a:solidFill>
                <a:latin typeface="Rubrik Regular"/>
              </a:rPr>
              <a:t>F1</a:t>
            </a:r>
          </a:p>
        </p:txBody>
      </p:sp>
      <p:sp>
        <p:nvSpPr>
          <p:cNvPr id="39" name="Rectangle 38"/>
          <p:cNvSpPr/>
          <p:nvPr/>
        </p:nvSpPr>
        <p:spPr bwMode="auto">
          <a:xfrm>
            <a:off x="5502818" y="5348318"/>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AAU</a:t>
            </a:r>
          </a:p>
        </p:txBody>
      </p:sp>
      <p:sp>
        <p:nvSpPr>
          <p:cNvPr id="40" name="Rectangle 39"/>
          <p:cNvSpPr/>
          <p:nvPr/>
        </p:nvSpPr>
        <p:spPr bwMode="auto">
          <a:xfrm>
            <a:off x="7585945" y="5348318"/>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DU</a:t>
            </a:r>
          </a:p>
        </p:txBody>
      </p:sp>
      <p:sp>
        <p:nvSpPr>
          <p:cNvPr id="41" name="Rectangle 40"/>
          <p:cNvSpPr/>
          <p:nvPr/>
        </p:nvSpPr>
        <p:spPr bwMode="auto">
          <a:xfrm>
            <a:off x="9090580" y="5348318"/>
            <a:ext cx="773205" cy="6012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610" tIns="60805" rIns="121610" bIns="60805" numCol="1" rtlCol="0" anchor="ctr" anchorCtr="0" compatLnSpc="1">
            <a:prstTxWarp prst="textNoShape">
              <a:avLst/>
            </a:prstTxWarp>
          </a:bodyPr>
          <a:lstStyle/>
          <a:p>
            <a:pPr algn="ctr" defTabSz="1216061" eaLnBrk="0" fontAlgn="base" hangingPunct="0">
              <a:spcBef>
                <a:spcPct val="0"/>
              </a:spcBef>
              <a:spcAft>
                <a:spcPct val="0"/>
              </a:spcAft>
            </a:pPr>
            <a:r>
              <a:rPr lang="en-GB" sz="1596" dirty="0">
                <a:solidFill>
                  <a:prstClr val="white"/>
                </a:solidFill>
                <a:latin typeface="Rubrik Regular"/>
                <a:ea typeface="ＭＳ Ｐゴシック" charset="0"/>
                <a:cs typeface="ＭＳ Ｐゴシック" charset="0"/>
              </a:rPr>
              <a:t>CU</a:t>
            </a:r>
          </a:p>
        </p:txBody>
      </p:sp>
      <p:cxnSp>
        <p:nvCxnSpPr>
          <p:cNvPr id="42" name="Straight Arrow Connector 41"/>
          <p:cNvCxnSpPr>
            <a:endCxn id="41" idx="1"/>
          </p:cNvCxnSpPr>
          <p:nvPr/>
        </p:nvCxnSpPr>
        <p:spPr bwMode="auto">
          <a:xfrm flipV="1">
            <a:off x="8359151" y="5648919"/>
            <a:ext cx="731430" cy="3172"/>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TextBox 42"/>
          <p:cNvSpPr txBox="1"/>
          <p:nvPr/>
        </p:nvSpPr>
        <p:spPr>
          <a:xfrm>
            <a:off x="8566007" y="5176019"/>
            <a:ext cx="317715" cy="378886"/>
          </a:xfrm>
          <a:prstGeom prst="rect">
            <a:avLst/>
          </a:prstGeom>
          <a:noFill/>
        </p:spPr>
        <p:txBody>
          <a:bodyPr wrap="none" rtlCol="0">
            <a:spAutoFit/>
          </a:bodyPr>
          <a:lstStyle/>
          <a:p>
            <a:pPr algn="ctr" defTabSz="1216061"/>
            <a:r>
              <a:rPr lang="en-GB" sz="1862" dirty="0">
                <a:solidFill>
                  <a:srgbClr val="321E5A"/>
                </a:solidFill>
                <a:latin typeface="Rubrik Regular"/>
              </a:rPr>
              <a:t>?</a:t>
            </a:r>
          </a:p>
        </p:txBody>
      </p:sp>
      <p:cxnSp>
        <p:nvCxnSpPr>
          <p:cNvPr id="45" name="Straight Arrow Connector 44"/>
          <p:cNvCxnSpPr>
            <a:stCxn id="41" idx="3"/>
          </p:cNvCxnSpPr>
          <p:nvPr/>
        </p:nvCxnSpPr>
        <p:spPr bwMode="auto">
          <a:xfrm>
            <a:off x="9863785" y="5648918"/>
            <a:ext cx="908563"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Arrow Connector 50"/>
          <p:cNvCxnSpPr/>
          <p:nvPr/>
        </p:nvCxnSpPr>
        <p:spPr bwMode="auto">
          <a:xfrm>
            <a:off x="7972548" y="6336144"/>
            <a:ext cx="1504635"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 name="TextBox 51"/>
          <p:cNvSpPr txBox="1"/>
          <p:nvPr/>
        </p:nvSpPr>
        <p:spPr>
          <a:xfrm>
            <a:off x="9950628" y="5143655"/>
            <a:ext cx="1231043" cy="378886"/>
          </a:xfrm>
          <a:prstGeom prst="rect">
            <a:avLst/>
          </a:prstGeom>
          <a:noFill/>
        </p:spPr>
        <p:txBody>
          <a:bodyPr wrap="none" rtlCol="0">
            <a:spAutoFit/>
          </a:bodyPr>
          <a:lstStyle/>
          <a:p>
            <a:pPr algn="ctr" defTabSz="1216061"/>
            <a:r>
              <a:rPr lang="en-GB" sz="1862" dirty="0">
                <a:solidFill>
                  <a:srgbClr val="321E5A"/>
                </a:solidFill>
                <a:latin typeface="Rubrik Regular"/>
              </a:rPr>
              <a:t>Backhaul</a:t>
            </a:r>
          </a:p>
        </p:txBody>
      </p:sp>
      <p:sp>
        <p:nvSpPr>
          <p:cNvPr id="53" name="TextBox 52"/>
          <p:cNvSpPr txBox="1"/>
          <p:nvPr/>
        </p:nvSpPr>
        <p:spPr>
          <a:xfrm>
            <a:off x="8506694" y="5834737"/>
            <a:ext cx="436338" cy="378886"/>
          </a:xfrm>
          <a:prstGeom prst="rect">
            <a:avLst/>
          </a:prstGeom>
          <a:noFill/>
        </p:spPr>
        <p:txBody>
          <a:bodyPr wrap="none" rtlCol="0">
            <a:spAutoFit/>
          </a:bodyPr>
          <a:lstStyle/>
          <a:p>
            <a:pPr algn="ctr" defTabSz="1216061"/>
            <a:r>
              <a:rPr lang="en-GB" sz="1862" dirty="0">
                <a:solidFill>
                  <a:srgbClr val="321E5A"/>
                </a:solidFill>
                <a:latin typeface="Rubrik Regular"/>
              </a:rPr>
              <a:t>F1</a:t>
            </a:r>
          </a:p>
        </p:txBody>
      </p:sp>
      <p:cxnSp>
        <p:nvCxnSpPr>
          <p:cNvPr id="54" name="Straight Arrow Connector 53"/>
          <p:cNvCxnSpPr>
            <a:stCxn id="39" idx="3"/>
            <a:endCxn id="40" idx="1"/>
          </p:cNvCxnSpPr>
          <p:nvPr/>
        </p:nvCxnSpPr>
        <p:spPr bwMode="auto">
          <a:xfrm>
            <a:off x="6276022" y="5648918"/>
            <a:ext cx="1309923"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Arrow Connector 54"/>
          <p:cNvCxnSpPr/>
          <p:nvPr/>
        </p:nvCxnSpPr>
        <p:spPr bwMode="auto">
          <a:xfrm>
            <a:off x="6178666" y="6336144"/>
            <a:ext cx="1504635"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TextBox 55"/>
          <p:cNvSpPr txBox="1"/>
          <p:nvPr/>
        </p:nvSpPr>
        <p:spPr>
          <a:xfrm>
            <a:off x="6697584" y="5834737"/>
            <a:ext cx="466794" cy="378886"/>
          </a:xfrm>
          <a:prstGeom prst="rect">
            <a:avLst/>
          </a:prstGeom>
          <a:noFill/>
        </p:spPr>
        <p:txBody>
          <a:bodyPr wrap="none" rtlCol="0">
            <a:spAutoFit/>
          </a:bodyPr>
          <a:lstStyle/>
          <a:p>
            <a:pPr algn="ctr" defTabSz="1216061"/>
            <a:r>
              <a:rPr lang="en-GB" sz="1862" dirty="0">
                <a:solidFill>
                  <a:srgbClr val="321E5A"/>
                </a:solidFill>
                <a:latin typeface="Rubrik Regular"/>
              </a:rPr>
              <a:t>F2</a:t>
            </a:r>
          </a:p>
        </p:txBody>
      </p:sp>
      <p:sp>
        <p:nvSpPr>
          <p:cNvPr id="57" name="TextBox 56"/>
          <p:cNvSpPr txBox="1"/>
          <p:nvPr/>
        </p:nvSpPr>
        <p:spPr>
          <a:xfrm>
            <a:off x="6772124" y="5176019"/>
            <a:ext cx="317715" cy="378886"/>
          </a:xfrm>
          <a:prstGeom prst="rect">
            <a:avLst/>
          </a:prstGeom>
          <a:noFill/>
        </p:spPr>
        <p:txBody>
          <a:bodyPr wrap="none" rtlCol="0">
            <a:spAutoFit/>
          </a:bodyPr>
          <a:lstStyle/>
          <a:p>
            <a:pPr algn="ctr" defTabSz="1216061"/>
            <a:r>
              <a:rPr lang="en-GB" sz="1862" dirty="0">
                <a:solidFill>
                  <a:srgbClr val="321E5A"/>
                </a:solidFill>
                <a:latin typeface="Rubrik Regular"/>
              </a:rPr>
              <a:t>?</a:t>
            </a:r>
          </a:p>
        </p:txBody>
      </p:sp>
    </p:spTree>
    <p:extLst>
      <p:ext uri="{BB962C8B-B14F-4D97-AF65-F5344CB8AC3E}">
        <p14:creationId xmlns:p14="http://schemas.microsoft.com/office/powerpoint/2010/main" val="313985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T_ppt_widescreen_mountain(calibri)">
  <a:themeElements>
    <a:clrScheme name="BT">
      <a:dk1>
        <a:srgbClr val="000000"/>
      </a:dk1>
      <a:lt1>
        <a:srgbClr val="FFFFFF"/>
      </a:lt1>
      <a:dk2>
        <a:srgbClr val="000000"/>
      </a:dk2>
      <a:lt2>
        <a:srgbClr val="3C3C3B"/>
      </a:lt2>
      <a:accent1>
        <a:srgbClr val="6400AA"/>
      </a:accent1>
      <a:accent2>
        <a:srgbClr val="E60050"/>
      </a:accent2>
      <a:accent3>
        <a:srgbClr val="00A0D6"/>
      </a:accent3>
      <a:accent4>
        <a:srgbClr val="000000"/>
      </a:accent4>
      <a:accent5>
        <a:srgbClr val="9D9D9D"/>
      </a:accent5>
      <a:accent6>
        <a:srgbClr val="DADADA"/>
      </a:accent6>
      <a:hlink>
        <a:srgbClr val="6400AA"/>
      </a:hlink>
      <a:folHlink>
        <a:srgbClr val="E60050"/>
      </a:folHlink>
    </a:clrScheme>
    <a:fontScheme name="Calibri &amp; Calibri Ligh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Presentation21" id="{179066A0-623F-9841-9C6E-967B033B3392}" vid="{2EC4A211-E8C7-3B45-A2DF-F64331C4C62A}"/>
    </a:ext>
  </a:extLst>
</a:theme>
</file>

<file path=ppt/theme/theme2.xml><?xml version="1.0" encoding="utf-8"?>
<a:theme xmlns:a="http://schemas.openxmlformats.org/drawingml/2006/main" name="coverage region tables">
  <a:themeElements>
    <a:clrScheme name="EE Colour Palette">
      <a:dk1>
        <a:srgbClr val="6D6E71"/>
      </a:dk1>
      <a:lt1>
        <a:sysClr val="window" lastClr="FFFFFF"/>
      </a:lt1>
      <a:dk2>
        <a:srgbClr val="34A1A0"/>
      </a:dk2>
      <a:lt2>
        <a:srgbClr val="F6F4F0"/>
      </a:lt2>
      <a:accent1>
        <a:srgbClr val="34A1A0"/>
      </a:accent1>
      <a:accent2>
        <a:srgbClr val="FFE600"/>
      </a:accent2>
      <a:accent3>
        <a:srgbClr val="F3666B"/>
      </a:accent3>
      <a:accent4>
        <a:srgbClr val="007B85"/>
      </a:accent4>
      <a:accent5>
        <a:srgbClr val="654B8F"/>
      </a:accent5>
      <a:accent6>
        <a:srgbClr val="D6E03D"/>
      </a:accent6>
      <a:hlink>
        <a:srgbClr val="6D6E71"/>
      </a:hlink>
      <a:folHlink>
        <a:srgbClr val="6D6E71"/>
      </a:folHlink>
    </a:clrScheme>
    <a:fontScheme name="EE Fonts">
      <a:majorFont>
        <a:latin typeface="EE Nobblee Regular"/>
        <a:ea typeface=""/>
        <a:cs typeface=""/>
      </a:majorFont>
      <a:minorFont>
        <a:latin typeface="Rubrik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Aqua on Yellow">
      <a:srgbClr val="169685"/>
    </a:custClr>
    <a:custClr name="Ivory">
      <a:srgbClr val="EEECE1"/>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BT_ppt_widescreen_fibre(calibri)</Template>
  <TotalTime>3186</TotalTime>
  <Words>1038</Words>
  <Application>Microsoft Macintosh PowerPoint</Application>
  <PresentationFormat>Custom</PresentationFormat>
  <Paragraphs>187</Paragraphs>
  <Slides>19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BT Font Light</vt:lpstr>
      <vt:lpstr>Calibri</vt:lpstr>
      <vt:lpstr>Calibri Light</vt:lpstr>
      <vt:lpstr>EE Nobblee Light</vt:lpstr>
      <vt:lpstr>EE Nobblee Regular</vt:lpstr>
      <vt:lpstr>ＭＳ Ｐゴシック</vt:lpstr>
      <vt:lpstr>Rubrik Light</vt:lpstr>
      <vt:lpstr>Rubrik Regular</vt:lpstr>
      <vt:lpstr>BT_ppt_widescreen_mountain(calibri)</vt:lpstr>
      <vt:lpstr>coverage region tables</vt:lpstr>
      <vt:lpstr>ITSF Keynote 5G – Operator Perspective</vt:lpstr>
      <vt:lpstr>Content</vt:lpstr>
      <vt:lpstr>EE/BT – where are we with 5G</vt:lpstr>
      <vt:lpstr>5G demo at Canary Wharf</vt:lpstr>
      <vt:lpstr>5G  - what is it all about - IMT2020 </vt:lpstr>
      <vt:lpstr>5G  - what is all about</vt:lpstr>
      <vt:lpstr>5G  - what is really about</vt:lpstr>
      <vt:lpstr>Use case mapping to capabilities</vt:lpstr>
      <vt:lpstr>5G NR (New Radio) – new base station architecture</vt:lpstr>
      <vt:lpstr>5G  New Radio Architecture</vt:lpstr>
      <vt:lpstr>5G  New Radio Architecture</vt:lpstr>
      <vt:lpstr>Standards</vt:lpstr>
      <vt:lpstr>Standards</vt:lpstr>
      <vt:lpstr>EN-DC </vt:lpstr>
      <vt:lpstr>What does this mean Day 1</vt:lpstr>
      <vt:lpstr>What does this mean Day 2</vt:lpstr>
      <vt:lpstr>Operator issues that need to be addressed</vt:lpstr>
      <vt:lpstr>Operator issues that need to be addressed</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ITSF Key Note 5G – Operator Perspective</dc:title>
  <dc:creator>Wilson,CW,Christopher,TLC8 R</dc:creator>
  <cp:lastModifiedBy>Andrew Bateman</cp:lastModifiedBy>
  <cp:revision>18</cp:revision>
  <dcterms:created xsi:type="dcterms:W3CDTF">2018-10-24T13:18:32Z</dcterms:created>
  <dcterms:modified xsi:type="dcterms:W3CDTF">2018-11-04T21:23:33Z</dcterms:modified>
</cp:coreProperties>
</file>